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8"/>
  </p:notesMasterIdLst>
  <p:sldIdLst>
    <p:sldId id="257" r:id="rId4"/>
    <p:sldId id="269" r:id="rId5"/>
    <p:sldId id="315" r:id="rId6"/>
    <p:sldId id="258" r:id="rId7"/>
    <p:sldId id="260" r:id="rId8"/>
    <p:sldId id="323" r:id="rId9"/>
    <p:sldId id="322" r:id="rId10"/>
    <p:sldId id="321" r:id="rId11"/>
    <p:sldId id="259" r:id="rId12"/>
    <p:sldId id="332" r:id="rId13"/>
    <p:sldId id="333" r:id="rId14"/>
    <p:sldId id="334" r:id="rId15"/>
    <p:sldId id="335" r:id="rId16"/>
    <p:sldId id="336" r:id="rId17"/>
    <p:sldId id="337" r:id="rId18"/>
    <p:sldId id="338" r:id="rId19"/>
    <p:sldId id="345" r:id="rId20"/>
    <p:sldId id="346" r:id="rId21"/>
    <p:sldId id="349" r:id="rId22"/>
    <p:sldId id="366" r:id="rId23"/>
    <p:sldId id="347" r:id="rId24"/>
    <p:sldId id="350" r:id="rId25"/>
    <p:sldId id="351" r:id="rId26"/>
    <p:sldId id="352" r:id="rId27"/>
    <p:sldId id="353" r:id="rId28"/>
    <p:sldId id="370" r:id="rId29"/>
    <p:sldId id="371" r:id="rId30"/>
    <p:sldId id="369" r:id="rId31"/>
    <p:sldId id="356" r:id="rId32"/>
    <p:sldId id="357" r:id="rId33"/>
    <p:sldId id="385" r:id="rId34"/>
    <p:sldId id="386" r:id="rId35"/>
    <p:sldId id="387" r:id="rId36"/>
    <p:sldId id="388" r:id="rId37"/>
    <p:sldId id="389" r:id="rId38"/>
    <p:sldId id="390" r:id="rId39"/>
    <p:sldId id="391" r:id="rId40"/>
    <p:sldId id="392" r:id="rId41"/>
    <p:sldId id="373" r:id="rId42"/>
    <p:sldId id="374" r:id="rId43"/>
    <p:sldId id="375" r:id="rId44"/>
    <p:sldId id="376" r:id="rId45"/>
    <p:sldId id="372" r:id="rId46"/>
    <p:sldId id="307" r:id="rId4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24" autoAdjust="0"/>
  </p:normalViewPr>
  <p:slideViewPr>
    <p:cSldViewPr>
      <p:cViewPr>
        <p:scale>
          <a:sx n="37" d="100"/>
          <a:sy n="37" d="100"/>
        </p:scale>
        <p:origin x="-1452"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21520-35AB-412F-B205-205EF82069AF}" type="datetimeFigureOut">
              <a:rPr lang="it-IT" smtClean="0"/>
              <a:pPr/>
              <a:t>04/09/2014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6005E-7A5C-41DB-96AB-02028F9B39F6}" type="slidenum">
              <a:rPr lang="it-IT" smtClean="0"/>
              <a:pPr/>
              <a:t>‹N›</a:t>
            </a:fld>
            <a:endParaRPr lang="it-IT"/>
          </a:p>
        </p:txBody>
      </p:sp>
    </p:spTree>
    <p:extLst>
      <p:ext uri="{BB962C8B-B14F-4D97-AF65-F5344CB8AC3E}">
        <p14:creationId xmlns:p14="http://schemas.microsoft.com/office/powerpoint/2010/main" xmlns="" val="399015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p:cNvSpPr>
            <a:spLocks noGrp="1" noRot="1" noChangeAspect="1" noTextEdit="1"/>
          </p:cNvSpPr>
          <p:nvPr>
            <p:ph type="sldImg"/>
          </p:nvPr>
        </p:nvSpPr>
        <p:spPr>
          <a:ln/>
        </p:spPr>
      </p:sp>
      <p:sp>
        <p:nvSpPr>
          <p:cNvPr id="92163"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altLang="it-IT" smtClean="0"/>
              <a:t>Permane per le aziende l’obbligo di attuare la formazione dei Lavoratori  e dei loro rappresentanti in collaborazione con gli Organismi Paritetici pur precisando, la legge, che tale obbligo sussiste se gli Organismi sono presenti nel territorio di riferimento. </a:t>
            </a:r>
          </a:p>
        </p:txBody>
      </p:sp>
      <p:sp>
        <p:nvSpPr>
          <p:cNvPr id="92164"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37">
              <a:defRPr>
                <a:solidFill>
                  <a:schemeClr val="tx1"/>
                </a:solidFill>
                <a:latin typeface="Arial" charset="0"/>
              </a:defRPr>
            </a:lvl1pPr>
            <a:lvl2pPr marL="719993" indent="-276920" defTabSz="913837">
              <a:defRPr>
                <a:solidFill>
                  <a:schemeClr val="tx1"/>
                </a:solidFill>
                <a:latin typeface="Arial" charset="0"/>
              </a:defRPr>
            </a:lvl2pPr>
            <a:lvl3pPr marL="1107681" indent="-221536" defTabSz="913837">
              <a:defRPr>
                <a:solidFill>
                  <a:schemeClr val="tx1"/>
                </a:solidFill>
                <a:latin typeface="Arial" charset="0"/>
              </a:defRPr>
            </a:lvl3pPr>
            <a:lvl4pPr marL="1550754" indent="-221536" defTabSz="913837">
              <a:defRPr>
                <a:solidFill>
                  <a:schemeClr val="tx1"/>
                </a:solidFill>
                <a:latin typeface="Arial" charset="0"/>
              </a:defRPr>
            </a:lvl4pPr>
            <a:lvl5pPr marL="1993826" indent="-221536" defTabSz="913837">
              <a:defRPr>
                <a:solidFill>
                  <a:schemeClr val="tx1"/>
                </a:solidFill>
                <a:latin typeface="Arial" charset="0"/>
              </a:defRPr>
            </a:lvl5pPr>
            <a:lvl6pPr marL="2436899" indent="-221536" defTabSz="913837" eaLnBrk="0" fontAlgn="base" hangingPunct="0">
              <a:spcBef>
                <a:spcPct val="0"/>
              </a:spcBef>
              <a:spcAft>
                <a:spcPct val="0"/>
              </a:spcAft>
              <a:defRPr>
                <a:solidFill>
                  <a:schemeClr val="tx1"/>
                </a:solidFill>
                <a:latin typeface="Arial" charset="0"/>
              </a:defRPr>
            </a:lvl6pPr>
            <a:lvl7pPr marL="2879971" indent="-221536" defTabSz="913837" eaLnBrk="0" fontAlgn="base" hangingPunct="0">
              <a:spcBef>
                <a:spcPct val="0"/>
              </a:spcBef>
              <a:spcAft>
                <a:spcPct val="0"/>
              </a:spcAft>
              <a:defRPr>
                <a:solidFill>
                  <a:schemeClr val="tx1"/>
                </a:solidFill>
                <a:latin typeface="Arial" charset="0"/>
              </a:defRPr>
            </a:lvl7pPr>
            <a:lvl8pPr marL="3323044" indent="-221536" defTabSz="913837" eaLnBrk="0" fontAlgn="base" hangingPunct="0">
              <a:spcBef>
                <a:spcPct val="0"/>
              </a:spcBef>
              <a:spcAft>
                <a:spcPct val="0"/>
              </a:spcAft>
              <a:defRPr>
                <a:solidFill>
                  <a:schemeClr val="tx1"/>
                </a:solidFill>
                <a:latin typeface="Arial" charset="0"/>
              </a:defRPr>
            </a:lvl8pPr>
            <a:lvl9pPr marL="3766116" indent="-221536" defTabSz="913837" eaLnBrk="0" fontAlgn="base" hangingPunct="0">
              <a:spcBef>
                <a:spcPct val="0"/>
              </a:spcBef>
              <a:spcAft>
                <a:spcPct val="0"/>
              </a:spcAft>
              <a:defRPr>
                <a:solidFill>
                  <a:schemeClr val="tx1"/>
                </a:solidFill>
                <a:latin typeface="Arial" charset="0"/>
              </a:defRPr>
            </a:lvl9pPr>
          </a:lstStyle>
          <a:p>
            <a:fld id="{81DE80FA-9FD2-4FFC-BAF8-33885F5A46BD}" type="slidenum">
              <a:rPr lang="it-IT" altLang="it-IT" smtClean="0">
                <a:latin typeface="Verdana" pitchFamily="34" charset="0"/>
              </a:rPr>
              <a:pPr/>
              <a:t>7</a:t>
            </a:fld>
            <a:endParaRPr lang="it-IT" altLang="it-IT" smtClean="0">
              <a:latin typeface="Verdan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1059" name="Rectangle 3"/>
          <p:cNvSpPr>
            <a:spLocks noGrp="1" noChangeArrowheads="1"/>
          </p:cNvSpPr>
          <p:nvPr>
            <p:ph type="body" idx="1"/>
          </p:nvPr>
        </p:nvSpPr>
        <p:spPr bwMode="auto">
          <a:xfrm>
            <a:off x="523720" y="4343144"/>
            <a:ext cx="5810561" cy="41150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buFont typeface="+mj-lt"/>
              <a:buNone/>
            </a:pPr>
            <a:r>
              <a:rPr lang="it-IT" smtClean="0">
                <a:ea typeface="ＭＳ Ｐゴシック" pitchFamily="34" charset="-128"/>
                <a:cs typeface="Arial" pitchFamily="34" charset="0"/>
              </a:rPr>
              <a:t>Illustrare brevemente le caratteristiche e i rischi nell’uso di questa tipologia di attrezzatura.</a:t>
            </a:r>
          </a:p>
          <a:p>
            <a:pPr>
              <a:buFont typeface="+mj-lt"/>
              <a:buNone/>
            </a:pPr>
            <a:endParaRPr lang="en-US" smtClean="0">
              <a:ea typeface="ＭＳ Ｐゴシック" pitchFamily="34" charset="-128"/>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xfrm>
            <a:off x="523720" y="4343144"/>
            <a:ext cx="5810561" cy="4115019"/>
          </a:xfrm>
        </p:spPr>
        <p:txBody>
          <a:bodyPr/>
          <a:lstStyle/>
          <a:p>
            <a:pPr algn="just">
              <a:defRPr/>
            </a:pPr>
            <a:r>
              <a:rPr lang="it-IT" dirty="0" smtClean="0">
                <a:ea typeface="ＭＳ Ｐゴシック" pitchFamily="34" charset="-128"/>
                <a:cs typeface="Arial" pitchFamily="34" charset="0"/>
              </a:rPr>
              <a:t>Non tutti gli accessori sono compatibili con tutte le tipologie di carrelli semoventi.</a:t>
            </a:r>
          </a:p>
          <a:p>
            <a:pPr algn="just">
              <a:defRPr/>
            </a:pPr>
            <a:r>
              <a:rPr lang="it-IT" dirty="0" smtClean="0">
                <a:ea typeface="ＭＳ Ｐゴシック" pitchFamily="34" charset="-128"/>
                <a:cs typeface="Arial" pitchFamily="34" charset="0"/>
              </a:rPr>
              <a:t>In particolare saranno da verificare:</a:t>
            </a:r>
          </a:p>
          <a:p>
            <a:pPr marL="361950" indent="-361950" algn="just">
              <a:buFont typeface="+mj-lt"/>
              <a:buAutoNum type="arabicPeriod"/>
              <a:defRPr/>
            </a:pPr>
            <a:r>
              <a:rPr lang="it-IT" dirty="0" smtClean="0">
                <a:ea typeface="ＭＳ Ｐゴシック" pitchFamily="34" charset="-128"/>
                <a:cs typeface="Arial" pitchFamily="34" charset="0"/>
              </a:rPr>
              <a:t>Compatibilità tecnica dell’accessorio con il carrello;</a:t>
            </a:r>
          </a:p>
          <a:p>
            <a:pPr marL="361950" indent="-361950" algn="just">
              <a:buFont typeface="+mj-lt"/>
              <a:buAutoNum type="arabicPeriod"/>
              <a:defRPr/>
            </a:pPr>
            <a:r>
              <a:rPr lang="it-IT" dirty="0" smtClean="0">
                <a:ea typeface="ＭＳ Ｐゴシック" pitchFamily="34" charset="-128"/>
                <a:cs typeface="Arial" pitchFamily="34" charset="0"/>
              </a:rPr>
              <a:t>Compatibilità di portata tra il carrello e l’accessorio;</a:t>
            </a:r>
          </a:p>
          <a:p>
            <a:pPr marL="361950" indent="-361950" algn="just">
              <a:buFont typeface="+mj-lt"/>
              <a:buAutoNum type="arabicPeriod"/>
              <a:defRPr/>
            </a:pPr>
            <a:r>
              <a:rPr lang="it-IT" dirty="0" smtClean="0">
                <a:ea typeface="ＭＳ Ｐゴシック" pitchFamily="34" charset="-128"/>
                <a:cs typeface="Arial" pitchFamily="34" charset="0"/>
              </a:rPr>
              <a:t>Eventuale riduzione del carico utile del carrello dopo l’applicazione dell’accessorio;</a:t>
            </a:r>
          </a:p>
          <a:p>
            <a:pPr marL="361950" indent="-361950" algn="just">
              <a:buFont typeface="+mj-lt"/>
              <a:buAutoNum type="arabicPeriod"/>
              <a:defRPr/>
            </a:pPr>
            <a:r>
              <a:rPr lang="it-IT" dirty="0" smtClean="0">
                <a:ea typeface="ＭＳ Ｐゴシック" pitchFamily="34" charset="-128"/>
                <a:cs typeface="Arial" pitchFamily="34" charset="0"/>
              </a:rPr>
              <a:t>Formazione specifica dell’operatore addetto all’uso dell’accessorio.</a:t>
            </a:r>
          </a:p>
          <a:p>
            <a:pPr>
              <a:defRPr/>
            </a:pPr>
            <a:endParaRPr lang="en-US" dirty="0" smtClean="0">
              <a:ea typeface="ＭＳ Ｐゴシック" pitchFamily="34" charset="-128"/>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4307" name="Rectangle 3"/>
          <p:cNvSpPr>
            <a:spLocks noGrp="1" noChangeArrowheads="1"/>
          </p:cNvSpPr>
          <p:nvPr>
            <p:ph type="body" idx="1"/>
          </p:nvPr>
        </p:nvSpPr>
        <p:spPr bwMode="auto">
          <a:xfrm>
            <a:off x="523720" y="4343144"/>
            <a:ext cx="5810561" cy="41150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r>
              <a:rPr lang="it-IT" smtClean="0">
                <a:ea typeface="ＭＳ Ｐゴシック" pitchFamily="34" charset="-128"/>
                <a:cs typeface="Arial" pitchFamily="34" charset="0"/>
              </a:rPr>
              <a:t>L’accessorio, che deve essere provvisto di marcatura CE e conforme alle norme vigenti, riporterà una nuova targa di portata che sostituirà a tutti gli effetti quella del carrello. Questo perché l’applicazione dell’accessorio quasi certamente ridurrà la portata nominale (a causa del suo peso) e modificherà la distanza del baricentro del carico dai montanti.</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a:ln/>
        </p:spPr>
      </p:sp>
      <p:sp>
        <p:nvSpPr>
          <p:cNvPr id="91139"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altLang="it-IT" smtClean="0"/>
              <a:t>Ma cosa è l’asseverazione secondo il Codice Penale?</a:t>
            </a:r>
          </a:p>
        </p:txBody>
      </p:sp>
      <p:sp>
        <p:nvSpPr>
          <p:cNvPr id="91140"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3837">
              <a:defRPr>
                <a:solidFill>
                  <a:schemeClr val="tx1"/>
                </a:solidFill>
                <a:latin typeface="Arial" charset="0"/>
              </a:defRPr>
            </a:lvl1pPr>
            <a:lvl2pPr marL="719993" indent="-276920" defTabSz="913837">
              <a:defRPr>
                <a:solidFill>
                  <a:schemeClr val="tx1"/>
                </a:solidFill>
                <a:latin typeface="Arial" charset="0"/>
              </a:defRPr>
            </a:lvl2pPr>
            <a:lvl3pPr marL="1107681" indent="-221536" defTabSz="913837">
              <a:defRPr>
                <a:solidFill>
                  <a:schemeClr val="tx1"/>
                </a:solidFill>
                <a:latin typeface="Arial" charset="0"/>
              </a:defRPr>
            </a:lvl3pPr>
            <a:lvl4pPr marL="1550754" indent="-221536" defTabSz="913837">
              <a:defRPr>
                <a:solidFill>
                  <a:schemeClr val="tx1"/>
                </a:solidFill>
                <a:latin typeface="Arial" charset="0"/>
              </a:defRPr>
            </a:lvl4pPr>
            <a:lvl5pPr marL="1993826" indent="-221536" defTabSz="913837">
              <a:defRPr>
                <a:solidFill>
                  <a:schemeClr val="tx1"/>
                </a:solidFill>
                <a:latin typeface="Arial" charset="0"/>
              </a:defRPr>
            </a:lvl5pPr>
            <a:lvl6pPr marL="2436899" indent="-221536" defTabSz="913837" eaLnBrk="0" fontAlgn="base" hangingPunct="0">
              <a:spcBef>
                <a:spcPct val="0"/>
              </a:spcBef>
              <a:spcAft>
                <a:spcPct val="0"/>
              </a:spcAft>
              <a:defRPr>
                <a:solidFill>
                  <a:schemeClr val="tx1"/>
                </a:solidFill>
                <a:latin typeface="Arial" charset="0"/>
              </a:defRPr>
            </a:lvl6pPr>
            <a:lvl7pPr marL="2879971" indent="-221536" defTabSz="913837" eaLnBrk="0" fontAlgn="base" hangingPunct="0">
              <a:spcBef>
                <a:spcPct val="0"/>
              </a:spcBef>
              <a:spcAft>
                <a:spcPct val="0"/>
              </a:spcAft>
              <a:defRPr>
                <a:solidFill>
                  <a:schemeClr val="tx1"/>
                </a:solidFill>
                <a:latin typeface="Arial" charset="0"/>
              </a:defRPr>
            </a:lvl7pPr>
            <a:lvl8pPr marL="3323044" indent="-221536" defTabSz="913837" eaLnBrk="0" fontAlgn="base" hangingPunct="0">
              <a:spcBef>
                <a:spcPct val="0"/>
              </a:spcBef>
              <a:spcAft>
                <a:spcPct val="0"/>
              </a:spcAft>
              <a:defRPr>
                <a:solidFill>
                  <a:schemeClr val="tx1"/>
                </a:solidFill>
                <a:latin typeface="Arial" charset="0"/>
              </a:defRPr>
            </a:lvl8pPr>
            <a:lvl9pPr marL="3766116" indent="-221536" defTabSz="913837" eaLnBrk="0" fontAlgn="base" hangingPunct="0">
              <a:spcBef>
                <a:spcPct val="0"/>
              </a:spcBef>
              <a:spcAft>
                <a:spcPct val="0"/>
              </a:spcAft>
              <a:defRPr>
                <a:solidFill>
                  <a:schemeClr val="tx1"/>
                </a:solidFill>
                <a:latin typeface="Arial" charset="0"/>
              </a:defRPr>
            </a:lvl9pPr>
          </a:lstStyle>
          <a:p>
            <a:fld id="{E3AEABF5-EED6-4B92-80B8-990782109604}" type="slidenum">
              <a:rPr lang="it-IT" altLang="it-IT" smtClean="0">
                <a:latin typeface="Verdana" pitchFamily="34" charset="0"/>
              </a:rPr>
              <a:pPr/>
              <a:t>8</a:t>
            </a:fld>
            <a:endParaRPr lang="it-IT" altLang="it-IT"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z="700"/>
              <a:t>Attestati rilasciati sulla base dei verbali di cui al punto 5.1 dai soggetti individuati alla sezione B punto 1.1 </a:t>
            </a:r>
          </a:p>
          <a:p>
            <a:r>
              <a:rPr lang="it-IT" altLang="it-IT" sz="700"/>
              <a:t>… </a:t>
            </a:r>
            <a:r>
              <a:rPr lang="it-IT" altLang="it-IT" sz="700" b="1"/>
              <a:t>sezione B) soggetti formatori, durata, indirizzi e requisiti minimi dei corsi </a:t>
            </a:r>
            <a:r>
              <a:rPr lang="it-IT" altLang="it-IT" sz="700"/>
              <a:t>… punto </a:t>
            </a:r>
            <a:r>
              <a:rPr lang="it-IT" altLang="it-IT" sz="700" b="1"/>
              <a:t>1.1 lettera d) </a:t>
            </a:r>
            <a:r>
              <a:rPr lang="it-IT" altLang="it-IT" sz="700"/>
              <a:t>le associazioni sindacali dei datori di lavoro e dei lavoratori nel settore di impiego delle attrezzature di cui al presente accordo oggetto della formazione, anche tramite le loro società di servizi prevalentemente o totalmente partecipate;(…) lettera </a:t>
            </a:r>
            <a:r>
              <a:rPr lang="it-IT" altLang="it-IT" sz="700" b="1"/>
              <a:t>i)</a:t>
            </a:r>
            <a:r>
              <a:rPr lang="it-IT" altLang="it-IT" sz="700"/>
              <a:t> gli enti bilaterali (…) </a:t>
            </a:r>
          </a:p>
        </p:txBody>
      </p:sp>
      <p:sp>
        <p:nvSpPr>
          <p:cNvPr id="4198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685817" indent="-263776" eaLnBrk="0" hangingPunct="0">
              <a:defRPr>
                <a:solidFill>
                  <a:schemeClr val="tx1"/>
                </a:solidFill>
                <a:latin typeface="Arial" charset="0"/>
              </a:defRPr>
            </a:lvl2pPr>
            <a:lvl3pPr marL="1055103" indent="-211021" eaLnBrk="0" hangingPunct="0">
              <a:defRPr>
                <a:solidFill>
                  <a:schemeClr val="tx1"/>
                </a:solidFill>
                <a:latin typeface="Arial" charset="0"/>
              </a:defRPr>
            </a:lvl3pPr>
            <a:lvl4pPr marL="1477145" indent="-211021" eaLnBrk="0" hangingPunct="0">
              <a:defRPr>
                <a:solidFill>
                  <a:schemeClr val="tx1"/>
                </a:solidFill>
                <a:latin typeface="Arial" charset="0"/>
              </a:defRPr>
            </a:lvl4pPr>
            <a:lvl5pPr marL="1899186" indent="-211021" eaLnBrk="0" hangingPunct="0">
              <a:defRPr>
                <a:solidFill>
                  <a:schemeClr val="tx1"/>
                </a:solidFill>
                <a:latin typeface="Arial" charset="0"/>
              </a:defRPr>
            </a:lvl5pPr>
            <a:lvl6pPr marL="2321227" indent="-211021" eaLnBrk="0" fontAlgn="base" hangingPunct="0">
              <a:spcBef>
                <a:spcPct val="0"/>
              </a:spcBef>
              <a:spcAft>
                <a:spcPct val="0"/>
              </a:spcAft>
              <a:defRPr>
                <a:solidFill>
                  <a:schemeClr val="tx1"/>
                </a:solidFill>
                <a:latin typeface="Arial" charset="0"/>
              </a:defRPr>
            </a:lvl6pPr>
            <a:lvl7pPr marL="2743269" indent="-211021" eaLnBrk="0" fontAlgn="base" hangingPunct="0">
              <a:spcBef>
                <a:spcPct val="0"/>
              </a:spcBef>
              <a:spcAft>
                <a:spcPct val="0"/>
              </a:spcAft>
              <a:defRPr>
                <a:solidFill>
                  <a:schemeClr val="tx1"/>
                </a:solidFill>
                <a:latin typeface="Arial" charset="0"/>
              </a:defRPr>
            </a:lvl7pPr>
            <a:lvl8pPr marL="3165310" indent="-211021" eaLnBrk="0" fontAlgn="base" hangingPunct="0">
              <a:spcBef>
                <a:spcPct val="0"/>
              </a:spcBef>
              <a:spcAft>
                <a:spcPct val="0"/>
              </a:spcAft>
              <a:defRPr>
                <a:solidFill>
                  <a:schemeClr val="tx1"/>
                </a:solidFill>
                <a:latin typeface="Arial" charset="0"/>
              </a:defRPr>
            </a:lvl8pPr>
            <a:lvl9pPr marL="3587351" indent="-211021" eaLnBrk="0" fontAlgn="base" hangingPunct="0">
              <a:spcBef>
                <a:spcPct val="0"/>
              </a:spcBef>
              <a:spcAft>
                <a:spcPct val="0"/>
              </a:spcAft>
              <a:defRPr>
                <a:solidFill>
                  <a:schemeClr val="tx1"/>
                </a:solidFill>
                <a:latin typeface="Arial" charset="0"/>
              </a:defRPr>
            </a:lvl9pPr>
          </a:lstStyle>
          <a:p>
            <a:pPr eaLnBrk="1" hangingPunct="1"/>
            <a:fld id="{39619352-0CA5-47BA-9237-8B305110333A}" type="slidenum">
              <a:rPr lang="it-IT" altLang="it-IT" smtClean="0"/>
              <a:pPr eaLnBrk="1" hangingPunct="1"/>
              <a:t>17</a:t>
            </a:fld>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2147" name="Rectangle 3"/>
          <p:cNvSpPr>
            <a:spLocks noGrp="1" noChangeArrowheads="1"/>
          </p:cNvSpPr>
          <p:nvPr>
            <p:ph type="body" idx="1"/>
          </p:nvPr>
        </p:nvSpPr>
        <p:spPr bwMode="auto">
          <a:xfrm>
            <a:off x="523720" y="4343144"/>
            <a:ext cx="5810561" cy="41150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r>
              <a:rPr lang="it-IT" smtClean="0">
                <a:ea typeface="ＭＳ Ｐゴシック" pitchFamily="34" charset="-128"/>
                <a:cs typeface="Arial" pitchFamily="34" charset="0"/>
              </a:rPr>
              <a:t>Può essere utile ripercorrere brevemente l’iter dei vari Accordi Stato-Regioni che hanno scandito la conclusione dell’anno 2011 e i primi mesi del 2012 relativamente al tema della formazione dei lavoratori.</a:t>
            </a:r>
          </a:p>
          <a:p>
            <a:pPr algn="just"/>
            <a:r>
              <a:rPr lang="it-IT" smtClean="0">
                <a:ea typeface="ＭＳ Ｐゴシック" pitchFamily="34" charset="-128"/>
                <a:cs typeface="Arial" pitchFamily="34" charset="0"/>
              </a:rPr>
              <a:t>L’Accordo “</a:t>
            </a:r>
            <a:r>
              <a:rPr lang="it-IT" i="1" smtClean="0">
                <a:ea typeface="ＭＳ Ｐゴシック" pitchFamily="34" charset="-128"/>
                <a:cs typeface="Arial" pitchFamily="34" charset="0"/>
              </a:rPr>
              <a:t>concernente l’individuazione delle attrezzature di lavoro per le quali è richiesta una specifica abilitazione degli operatori, nonché le modalità per il riconoscimento di tale abilitazione</a:t>
            </a:r>
            <a:r>
              <a:rPr lang="it-IT" smtClean="0">
                <a:ea typeface="ＭＳ Ｐゴシック" pitchFamily="34" charset="-128"/>
                <a:cs typeface="Arial" pitchFamily="34" charset="0"/>
              </a:rPr>
              <a:t>” è stato approvato in data 22 febbraio 2012, in attuazione a quanto previsto dal D.Lgs. 81/08 all’Art. 73 comma 5.</a:t>
            </a:r>
          </a:p>
          <a:p>
            <a:pPr algn="just"/>
            <a:r>
              <a:rPr lang="it-IT" smtClean="0">
                <a:ea typeface="ＭＳ Ｐゴシック" pitchFamily="34" charset="-128"/>
                <a:cs typeface="Arial" pitchFamily="34" charset="0"/>
              </a:rPr>
              <a:t>Le disposizioni contenute nell’Accordo entrano in vigore, come riportato in conclusione al medesimo documento, 12 mesi dopo la pubblicazione dello stesso in Gazzetta Ufficiale. La pubblicazione in G.U. è avvenuta il 12 marzo 2012.</a:t>
            </a:r>
            <a:endParaRPr lang="it-IT" dirty="0" smtClean="0">
              <a:ea typeface="ＭＳ Ｐゴシック"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5219" name="Rectangle 3"/>
          <p:cNvSpPr>
            <a:spLocks noGrp="1" noChangeArrowheads="1"/>
          </p:cNvSpPr>
          <p:nvPr>
            <p:ph type="body" idx="1"/>
          </p:nvPr>
        </p:nvSpPr>
        <p:spPr bwMode="auto">
          <a:xfrm>
            <a:off x="523720" y="4343144"/>
            <a:ext cx="5810561" cy="41150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r>
              <a:rPr lang="it-IT" smtClean="0">
                <a:ea typeface="ＭＳ Ｐゴシック" pitchFamily="34" charset="-128"/>
                <a:cs typeface="Arial" pitchFamily="34" charset="0"/>
              </a:rPr>
              <a:t>La seconda tipologia di carrelli indicata nell’Accordo, che è anche la più diffusa, è quella dei carrelli industriali semoventi.</a:t>
            </a:r>
          </a:p>
          <a:p>
            <a:pPr algn="just"/>
            <a:r>
              <a:rPr lang="it-IT" smtClean="0">
                <a:ea typeface="ＭＳ Ｐゴシック" pitchFamily="34" charset="-128"/>
                <a:cs typeface="Arial" pitchFamily="34" charset="0"/>
              </a:rPr>
              <a:t>I carrelli di questa categoria hanno la caratteristica di avere “l’operatore a bordo”.</a:t>
            </a:r>
          </a:p>
          <a:p>
            <a:pPr algn="just"/>
            <a:r>
              <a:rPr lang="it-IT" smtClean="0">
                <a:ea typeface="ＭＳ Ｐゴシック" pitchFamily="34" charset="-128"/>
                <a:cs typeface="Arial" pitchFamily="34" charset="0"/>
              </a:rPr>
              <a:t>In commercio ne esistono di diverse tipologie. Chiedere ai partecipanti se utilizzano questo tipo di carrelli e con quali caratteristiche.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3171" name="Rectangle 3"/>
          <p:cNvSpPr>
            <a:spLocks noGrp="1" noChangeArrowheads="1"/>
          </p:cNvSpPr>
          <p:nvPr>
            <p:ph type="body" idx="1"/>
          </p:nvPr>
        </p:nvSpPr>
        <p:spPr bwMode="auto">
          <a:xfrm>
            <a:off x="523720" y="4343144"/>
            <a:ext cx="5810561" cy="41150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r>
              <a:rPr lang="it-IT" dirty="0" smtClean="0">
                <a:ea typeface="ＭＳ Ｐゴシック" pitchFamily="34" charset="-128"/>
                <a:cs typeface="Arial" pitchFamily="34" charset="0"/>
              </a:rPr>
              <a:t>Nella presente slide e nelle successive si schematizzano le tipologie di carrello indicate dall</a:t>
            </a:r>
            <a:r>
              <a:rPr lang="it-IT" altLang="en-US" dirty="0" smtClean="0">
                <a:ea typeface="ＭＳ Ｐゴシック" pitchFamily="34" charset="-128"/>
                <a:cs typeface="Arial" pitchFamily="34" charset="0"/>
              </a:rPr>
              <a:t>’</a:t>
            </a:r>
            <a:r>
              <a:rPr lang="it-IT" dirty="0" smtClean="0">
                <a:ea typeface="ＭＳ Ｐゴシック" pitchFamily="34" charset="-128"/>
                <a:cs typeface="Arial" pitchFamily="34" charset="0"/>
              </a:rPr>
              <a:t>Accordo Stato-Regioni. Se qualcuno dei partecipanti non riconoscesse il proprio mezzo tra quelli indicati dalla norma, caso raro ma possibile, si segnala che l</a:t>
            </a:r>
            <a:r>
              <a:rPr lang="it-IT" altLang="en-US" dirty="0" smtClean="0">
                <a:ea typeface="ＭＳ Ｐゴシック" pitchFamily="34" charset="-128"/>
                <a:cs typeface="Arial" pitchFamily="34" charset="0"/>
              </a:rPr>
              <a:t>’</a:t>
            </a:r>
            <a:r>
              <a:rPr lang="it-IT" dirty="0" smtClean="0">
                <a:ea typeface="ＭＳ Ｐゴシック" pitchFamily="34" charset="-128"/>
                <a:cs typeface="Arial" pitchFamily="34" charset="0"/>
              </a:rPr>
              <a:t>Allegato VI del suddetto Accordo riporta:</a:t>
            </a:r>
          </a:p>
          <a:p>
            <a:pPr algn="just"/>
            <a:r>
              <a:rPr lang="it-IT" i="1" dirty="0" smtClean="0">
                <a:ea typeface="ＭＳ Ｐゴシック" pitchFamily="34" charset="-128"/>
                <a:cs typeface="Arial" pitchFamily="34" charset="0"/>
              </a:rPr>
              <a:t>1.0. Fermi restando gli obblighi di formazione ed addestramento specifici previsti dall</a:t>
            </a:r>
            <a:r>
              <a:rPr lang="it-IT" altLang="en-US" i="1" dirty="0" smtClean="0">
                <a:ea typeface="ＭＳ Ｐゴシック" pitchFamily="34" charset="-128"/>
                <a:cs typeface="Arial" pitchFamily="34" charset="0"/>
              </a:rPr>
              <a:t>’</a:t>
            </a:r>
            <a:r>
              <a:rPr lang="it-IT" i="1" dirty="0" smtClean="0">
                <a:ea typeface="ＭＳ Ｐゴシック" pitchFamily="34" charset="-128"/>
                <a:cs typeface="Arial" pitchFamily="34" charset="0"/>
              </a:rPr>
              <a:t>articolo 73, comma 4 del </a:t>
            </a:r>
            <a:r>
              <a:rPr lang="it-IT" i="1" dirty="0" err="1" smtClean="0">
                <a:ea typeface="ＭＳ Ｐゴシック" pitchFamily="34" charset="-128"/>
                <a:cs typeface="Arial" pitchFamily="34" charset="0"/>
              </a:rPr>
              <a:t>D.Lgs.</a:t>
            </a:r>
            <a:r>
              <a:rPr lang="it-IT" i="1" dirty="0" smtClean="0">
                <a:ea typeface="ＭＳ Ｐゴシック" pitchFamily="34" charset="-128"/>
                <a:cs typeface="Arial" pitchFamily="34" charset="0"/>
              </a:rPr>
              <a:t> n, 81/2008, l</a:t>
            </a:r>
            <a:r>
              <a:rPr lang="it-IT" altLang="en-US" i="1" dirty="0" smtClean="0">
                <a:ea typeface="ＭＳ Ｐゴシック" pitchFamily="34" charset="-128"/>
                <a:cs typeface="Arial" pitchFamily="34" charset="0"/>
              </a:rPr>
              <a:t>’</a:t>
            </a:r>
            <a:r>
              <a:rPr lang="it-IT" i="1" dirty="0" smtClean="0">
                <a:ea typeface="ＭＳ Ｐゴシック" pitchFamily="34" charset="-128"/>
                <a:cs typeface="Arial" pitchFamily="34" charset="0"/>
              </a:rPr>
              <a:t>utilizzo di carrelli elevatori semoventi con conducente a bordo, </a:t>
            </a:r>
            <a:r>
              <a:rPr lang="it-IT" b="1" i="1" dirty="0" smtClean="0">
                <a:ea typeface="ＭＳ Ｐゴシック" pitchFamily="34" charset="-128"/>
                <a:cs typeface="Arial" pitchFamily="34" charset="0"/>
              </a:rPr>
              <a:t>aventi</a:t>
            </a:r>
            <a:r>
              <a:rPr lang="it-IT" i="1" dirty="0" smtClean="0">
                <a:ea typeface="ＭＳ Ｐゴシック" pitchFamily="34" charset="-128"/>
                <a:cs typeface="Arial" pitchFamily="34" charset="0"/>
              </a:rPr>
              <a:t> </a:t>
            </a:r>
            <a:r>
              <a:rPr lang="it-IT" b="1" i="1" dirty="0" smtClean="0">
                <a:ea typeface="ＭＳ Ｐゴシック" pitchFamily="34" charset="-128"/>
                <a:cs typeface="Arial" pitchFamily="34" charset="0"/>
              </a:rPr>
              <a:t>caratteristiche diverse da quelle esplicitamente considerate nel presente allegato</a:t>
            </a:r>
            <a:r>
              <a:rPr lang="it-IT" i="1" dirty="0" smtClean="0">
                <a:ea typeface="ＭＳ Ｐゴシック" pitchFamily="34" charset="-128"/>
                <a:cs typeface="Arial" pitchFamily="34" charset="0"/>
              </a:rPr>
              <a:t>, richiede il possesso, da parte dell</a:t>
            </a:r>
            <a:r>
              <a:rPr lang="it-IT" altLang="en-US" i="1" dirty="0" smtClean="0">
                <a:ea typeface="ＭＳ Ｐゴシック" pitchFamily="34" charset="-128"/>
                <a:cs typeface="Arial" pitchFamily="34" charset="0"/>
              </a:rPr>
              <a:t>’</a:t>
            </a:r>
            <a:r>
              <a:rPr lang="it-IT" i="1" dirty="0" smtClean="0">
                <a:ea typeface="ＭＳ Ｐゴシック" pitchFamily="34" charset="-128"/>
                <a:cs typeface="Arial" pitchFamily="34" charset="0"/>
              </a:rPr>
              <a:t>operatore, di almeno una delle abilitazioni di cui al presente allegato.</a:t>
            </a:r>
          </a:p>
          <a:p>
            <a:pPr algn="just"/>
            <a:endParaRPr lang="it-IT" i="1" dirty="0" smtClean="0">
              <a:ea typeface="ＭＳ Ｐゴシック" pitchFamily="34" charset="-128"/>
              <a:cs typeface="Arial" pitchFamily="34" charset="0"/>
            </a:endParaRPr>
          </a:p>
          <a:p>
            <a:pPr algn="just"/>
            <a:r>
              <a:rPr lang="it-IT" dirty="0" smtClean="0">
                <a:ea typeface="ＭＳ Ｐゴシック" pitchFamily="34" charset="-128"/>
                <a:cs typeface="Arial" pitchFamily="34" charset="0"/>
              </a:rPr>
              <a:t>La prima tipologia di carrelli è quella dei “semoventi a braccio telescopico”. Chiedere ai partecipanti se utilizzano questo tipo di carrelli e con quali caratteristiche.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43" name="Rectangle 3"/>
          <p:cNvSpPr>
            <a:spLocks noGrp="1" noChangeArrowheads="1"/>
          </p:cNvSpPr>
          <p:nvPr>
            <p:ph type="body" idx="1"/>
          </p:nvPr>
        </p:nvSpPr>
        <p:spPr bwMode="auto">
          <a:xfrm>
            <a:off x="523720" y="4343144"/>
            <a:ext cx="5810561" cy="41150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r>
              <a:rPr lang="it-IT" smtClean="0">
                <a:ea typeface="ＭＳ Ｐゴシック" pitchFamily="34" charset="-128"/>
                <a:cs typeface="Arial" pitchFamily="34" charset="0"/>
              </a:rPr>
              <a:t>La terza tipologia di carrelli indicata nell’Accordo è quella dei carrelli/sollevatori/elevatori semoventi telescopici rotativi. Chiedere ai partecipanti se utilizzano questo tipo di carrelli e con quali caratteristiche.</a:t>
            </a:r>
          </a:p>
          <a:p>
            <a:endParaRPr lang="en-US" smtClean="0">
              <a:ea typeface="ＭＳ Ｐゴシック" pitchFamily="34" charset="-128"/>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5939" name="Rectangle 3"/>
          <p:cNvSpPr>
            <a:spLocks noGrp="1" noChangeArrowheads="1"/>
          </p:cNvSpPr>
          <p:nvPr>
            <p:ph type="body" idx="1"/>
          </p:nvPr>
        </p:nvSpPr>
        <p:spPr bwMode="auto">
          <a:xfrm>
            <a:off x="523720" y="4343144"/>
            <a:ext cx="5810561" cy="41150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buFont typeface="+mj-lt"/>
              <a:buNone/>
            </a:pPr>
            <a:r>
              <a:rPr lang="it-IT" smtClean="0">
                <a:ea typeface="ＭＳ Ｐゴシック" pitchFamily="34" charset="-128"/>
                <a:cs typeface="Arial" pitchFamily="34" charset="0"/>
              </a:rPr>
              <a:t>Illustrare brevemente le caratteristiche e i rischi nell’uso di questa tipologia di attrezzatura.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9011" name="Rectangle 3"/>
          <p:cNvSpPr>
            <a:spLocks noGrp="1" noChangeArrowheads="1"/>
          </p:cNvSpPr>
          <p:nvPr>
            <p:ph type="body" idx="1"/>
          </p:nvPr>
        </p:nvSpPr>
        <p:spPr bwMode="auto">
          <a:xfrm>
            <a:off x="523720" y="4343144"/>
            <a:ext cx="5810561" cy="4115019"/>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just">
              <a:buFont typeface="+mj-lt"/>
              <a:buNone/>
            </a:pPr>
            <a:r>
              <a:rPr lang="it-IT" smtClean="0">
                <a:ea typeface="ＭＳ Ｐゴシック" pitchFamily="34" charset="-128"/>
                <a:cs typeface="Arial" pitchFamily="34" charset="0"/>
              </a:rPr>
              <a:t>Illustrare brevemente le caratteristiche e i rischi nell’uso di questa tipologia di attrezzatura.</a:t>
            </a:r>
          </a:p>
          <a:p>
            <a:pPr>
              <a:buFont typeface="+mj-lt"/>
              <a:buNone/>
            </a:pPr>
            <a:endParaRPr lang="en-US" smtClean="0">
              <a:ea typeface="ＭＳ Ｐゴシック"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3" name="Picture 7" descr="9630 LO PPT Eco copnew"/>
          <p:cNvPicPr>
            <a:picLocks noChangeAspect="1" noChangeArrowheads="1"/>
          </p:cNvPicPr>
          <p:nvPr/>
        </p:nvPicPr>
        <p:blipFill>
          <a:blip r:embed="rId2" cstate="print"/>
          <a:srcRect/>
          <a:stretch>
            <a:fillRect/>
          </a:stretch>
        </p:blipFill>
        <p:spPr bwMode="auto">
          <a:xfrm>
            <a:off x="0" y="-1588"/>
            <a:ext cx="9144000" cy="6861176"/>
          </a:xfrm>
          <a:prstGeom prst="rect">
            <a:avLst/>
          </a:prstGeom>
          <a:noFill/>
          <a:ln w="9525">
            <a:noFill/>
            <a:miter lim="800000"/>
            <a:headEnd/>
            <a:tailEnd/>
          </a:ln>
        </p:spPr>
      </p:pic>
      <p:sp>
        <p:nvSpPr>
          <p:cNvPr id="8201" name="Rectangle 9"/>
          <p:cNvSpPr>
            <a:spLocks noGrp="1" noChangeArrowheads="1"/>
          </p:cNvSpPr>
          <p:nvPr>
            <p:ph type="ctrTitle" sz="quarter"/>
          </p:nvPr>
        </p:nvSpPr>
        <p:spPr>
          <a:xfrm>
            <a:off x="1047750" y="4292600"/>
            <a:ext cx="7772400" cy="1470025"/>
          </a:xfrm>
        </p:spPr>
        <p:txBody>
          <a:bodyPr/>
          <a:lstStyle>
            <a:lvl1pPr algn="r">
              <a:defRPr sz="2800"/>
            </a:lvl1pPr>
          </a:lstStyle>
          <a:p>
            <a:r>
              <a:rPr lang="it-IT" smtClean="0"/>
              <a:t>Fare clic per modificare lo stile del titolo</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485775"/>
            <a:ext cx="1943100" cy="51133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4213" y="485775"/>
            <a:ext cx="5678487" cy="51133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F5EB2CD4-A870-4E1A-BC5C-4DFDEEAC3DF5}" type="datetimeFigureOut">
              <a:rPr lang="it-IT" smtClean="0"/>
              <a:pPr/>
              <a:t>04/09/2014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E45CFB2F-6558-4087-8D35-8705291BFDD2}" type="slidenum">
              <a:rPr lang="it-IT" smtClean="0"/>
              <a:pPr/>
              <a:t>‹N›</a:t>
            </a:fld>
            <a:endParaRPr lang="it-IT"/>
          </a:p>
        </p:txBody>
      </p:sp>
    </p:spTree>
    <p:extLst>
      <p:ext uri="{BB962C8B-B14F-4D97-AF65-F5344CB8AC3E}">
        <p14:creationId xmlns:p14="http://schemas.microsoft.com/office/powerpoint/2010/main" xmlns="" val="2846776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3238" y="1600200"/>
            <a:ext cx="2132012" cy="47720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6243638" cy="47720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8351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8351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836613"/>
            <a:ext cx="1943100" cy="51133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4213" y="836613"/>
            <a:ext cx="5678487" cy="51133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4843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4843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9630 LO PPT Eco 22-12"/>
          <p:cNvPicPr>
            <a:picLocks noChangeAspect="1" noChangeArrowheads="1"/>
          </p:cNvPicPr>
          <p:nvPr/>
        </p:nvPicPr>
        <p:blipFill>
          <a:blip r:embed="rId14" cstate="print"/>
          <a:srcRect/>
          <a:stretch>
            <a:fillRect/>
          </a:stretch>
        </p:blipFill>
        <p:spPr bwMode="auto">
          <a:xfrm>
            <a:off x="0" y="-1588"/>
            <a:ext cx="9144000" cy="6861176"/>
          </a:xfrm>
          <a:prstGeom prst="rect">
            <a:avLst/>
          </a:prstGeom>
          <a:noFill/>
          <a:ln w="9525">
            <a:noFill/>
            <a:miter lim="800000"/>
            <a:headEnd/>
            <a:tailEnd/>
          </a:ln>
        </p:spPr>
      </p:pic>
      <p:sp>
        <p:nvSpPr>
          <p:cNvPr id="1027" name="Rectangle 8"/>
          <p:cNvSpPr>
            <a:spLocks noGrp="1" noChangeArrowheads="1"/>
          </p:cNvSpPr>
          <p:nvPr>
            <p:ph type="title"/>
          </p:nvPr>
        </p:nvSpPr>
        <p:spPr bwMode="auto">
          <a:xfrm>
            <a:off x="684213" y="485775"/>
            <a:ext cx="698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8" name="Rectangle 9"/>
          <p:cNvSpPr>
            <a:spLocks noGrp="1" noChangeArrowheads="1"/>
          </p:cNvSpPr>
          <p:nvPr>
            <p:ph type="body" idx="1"/>
          </p:nvPr>
        </p:nvSpPr>
        <p:spPr bwMode="auto">
          <a:xfrm>
            <a:off x="685800" y="14843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p:txBody>
      </p:sp>
      <p:sp>
        <p:nvSpPr>
          <p:cNvPr id="7178" name="Text Box 10"/>
          <p:cNvSpPr txBox="1">
            <a:spLocks noChangeArrowheads="1"/>
          </p:cNvSpPr>
          <p:nvPr/>
        </p:nvSpPr>
        <p:spPr bwMode="auto">
          <a:xfrm>
            <a:off x="8532813" y="6308725"/>
            <a:ext cx="792162" cy="304800"/>
          </a:xfrm>
          <a:prstGeom prst="rect">
            <a:avLst/>
          </a:prstGeom>
          <a:noFill/>
          <a:ln w="9525">
            <a:noFill/>
            <a:miter lim="800000"/>
            <a:headEnd/>
            <a:tailEnd/>
          </a:ln>
          <a:effectLst/>
        </p:spPr>
        <p:txBody>
          <a:bodyPr>
            <a:spAutoFit/>
          </a:bodyPr>
          <a:lstStyle/>
          <a:p>
            <a:pPr>
              <a:spcBef>
                <a:spcPct val="50000"/>
              </a:spcBef>
              <a:defRPr/>
            </a:pPr>
            <a:fld id="{BB169D15-3110-48AD-96B2-B1F0CFEEE165}" type="slidenum">
              <a:rPr lang="it-IT" sz="1400" b="1">
                <a:latin typeface="Arial" charset="0"/>
              </a:rPr>
              <a:pPr>
                <a:spcBef>
                  <a:spcPct val="50000"/>
                </a:spcBef>
                <a:defRPr/>
              </a:pPr>
              <a:t>‹N›</a:t>
            </a:fld>
            <a:endParaRPr lang="it-IT" sz="1400" b="1">
              <a:latin typeface="Arial" charset="0"/>
            </a:endParaRPr>
          </a:p>
        </p:txBody>
      </p:sp>
    </p:spTree>
  </p:cSld>
  <p:clrMap bg1="lt1" tx1="dk1" bg2="lt2" tx2="dk2" accent1="accent1" accent2="accent2" accent3="accent3" accent4="accent4" accent5="accent5" accent6="accent6" hlink="hlink" folHlink="folHlink"/>
  <p:sldLayoutIdLst>
    <p:sldLayoutId id="2147483729"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30" r:id="rId12"/>
  </p:sldLayoutIdLst>
  <p:txStyles>
    <p:titleStyle>
      <a:lvl1pPr algn="l" rtl="0" fontAlgn="base">
        <a:spcBef>
          <a:spcPct val="0"/>
        </a:spcBef>
        <a:spcAft>
          <a:spcPct val="0"/>
        </a:spcAft>
        <a:defRPr sz="3400" b="1">
          <a:solidFill>
            <a:srgbClr val="5F1419"/>
          </a:solidFill>
          <a:latin typeface="+mj-lt"/>
          <a:ea typeface="+mj-ea"/>
          <a:cs typeface="+mj-cs"/>
        </a:defRPr>
      </a:lvl1pPr>
      <a:lvl2pPr algn="l" rtl="0" fontAlgn="base">
        <a:spcBef>
          <a:spcPct val="0"/>
        </a:spcBef>
        <a:spcAft>
          <a:spcPct val="0"/>
        </a:spcAft>
        <a:defRPr sz="3400" b="1">
          <a:solidFill>
            <a:srgbClr val="5F1419"/>
          </a:solidFill>
          <a:latin typeface="Arial" charset="0"/>
        </a:defRPr>
      </a:lvl2pPr>
      <a:lvl3pPr algn="l" rtl="0" fontAlgn="base">
        <a:spcBef>
          <a:spcPct val="0"/>
        </a:spcBef>
        <a:spcAft>
          <a:spcPct val="0"/>
        </a:spcAft>
        <a:defRPr sz="3400" b="1">
          <a:solidFill>
            <a:srgbClr val="5F1419"/>
          </a:solidFill>
          <a:latin typeface="Arial" charset="0"/>
        </a:defRPr>
      </a:lvl3pPr>
      <a:lvl4pPr algn="l" rtl="0" fontAlgn="base">
        <a:spcBef>
          <a:spcPct val="0"/>
        </a:spcBef>
        <a:spcAft>
          <a:spcPct val="0"/>
        </a:spcAft>
        <a:defRPr sz="3400" b="1">
          <a:solidFill>
            <a:srgbClr val="5F1419"/>
          </a:solidFill>
          <a:latin typeface="Arial" charset="0"/>
        </a:defRPr>
      </a:lvl4pPr>
      <a:lvl5pPr algn="l" rtl="0" fontAlgn="base">
        <a:spcBef>
          <a:spcPct val="0"/>
        </a:spcBef>
        <a:spcAft>
          <a:spcPct val="0"/>
        </a:spcAft>
        <a:defRPr sz="3400" b="1">
          <a:solidFill>
            <a:srgbClr val="5F1419"/>
          </a:solidFill>
          <a:latin typeface="Arial" charset="0"/>
        </a:defRPr>
      </a:lvl5pPr>
      <a:lvl6pPr marL="457200" algn="l" rtl="0" eaLnBrk="1" fontAlgn="base" hangingPunct="1">
        <a:spcBef>
          <a:spcPct val="0"/>
        </a:spcBef>
        <a:spcAft>
          <a:spcPct val="0"/>
        </a:spcAft>
        <a:defRPr sz="3400" b="1">
          <a:solidFill>
            <a:srgbClr val="5F1419"/>
          </a:solidFill>
          <a:latin typeface="Arial" charset="0"/>
        </a:defRPr>
      </a:lvl6pPr>
      <a:lvl7pPr marL="914400" algn="l" rtl="0" eaLnBrk="1" fontAlgn="base" hangingPunct="1">
        <a:spcBef>
          <a:spcPct val="0"/>
        </a:spcBef>
        <a:spcAft>
          <a:spcPct val="0"/>
        </a:spcAft>
        <a:defRPr sz="3400" b="1">
          <a:solidFill>
            <a:srgbClr val="5F1419"/>
          </a:solidFill>
          <a:latin typeface="Arial" charset="0"/>
        </a:defRPr>
      </a:lvl7pPr>
      <a:lvl8pPr marL="1371600" algn="l" rtl="0" eaLnBrk="1" fontAlgn="base" hangingPunct="1">
        <a:spcBef>
          <a:spcPct val="0"/>
        </a:spcBef>
        <a:spcAft>
          <a:spcPct val="0"/>
        </a:spcAft>
        <a:defRPr sz="3400" b="1">
          <a:solidFill>
            <a:srgbClr val="5F1419"/>
          </a:solidFill>
          <a:latin typeface="Arial" charset="0"/>
        </a:defRPr>
      </a:lvl8pPr>
      <a:lvl9pPr marL="1828800" algn="l" rtl="0" eaLnBrk="1" fontAlgn="base" hangingPunct="1">
        <a:spcBef>
          <a:spcPct val="0"/>
        </a:spcBef>
        <a:spcAft>
          <a:spcPct val="0"/>
        </a:spcAft>
        <a:defRPr sz="3400" b="1">
          <a:solidFill>
            <a:srgbClr val="5F1419"/>
          </a:solidFill>
          <a:latin typeface="Arial" charset="0"/>
        </a:defRPr>
      </a:lvl9pPr>
    </p:titleStyle>
    <p:bodyStyle>
      <a:lvl1pPr marL="342900" indent="-342900" algn="l" rtl="0" fontAlgn="base">
        <a:lnSpc>
          <a:spcPct val="140000"/>
        </a:lnSpc>
        <a:spcBef>
          <a:spcPct val="20000"/>
        </a:spcBef>
        <a:spcAft>
          <a:spcPct val="0"/>
        </a:spcAft>
        <a:buClr>
          <a:srgbClr val="404040"/>
        </a:buClr>
        <a:buFont typeface="Wingdings" pitchFamily="2" charset="2"/>
        <a:buChar char="§"/>
        <a:defRPr sz="2400">
          <a:solidFill>
            <a:schemeClr val="tx1"/>
          </a:solidFill>
          <a:latin typeface="+mn-lt"/>
          <a:ea typeface="+mn-ea"/>
          <a:cs typeface="+mn-cs"/>
        </a:defRPr>
      </a:lvl1pPr>
      <a:lvl2pPr marL="742950" indent="-285750" algn="l" rtl="0" fontAlgn="base">
        <a:lnSpc>
          <a:spcPct val="140000"/>
        </a:lnSpc>
        <a:spcBef>
          <a:spcPct val="20000"/>
        </a:spcBef>
        <a:spcAft>
          <a:spcPct val="0"/>
        </a:spcAft>
        <a:buClr>
          <a:srgbClr val="808080"/>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C0C0C0"/>
        </a:buClr>
        <a:buFont typeface="Wingdings" pitchFamily="2" charset="2"/>
        <a:buChar char="§"/>
        <a:defRPr>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9630 LO PPT Eco copold"/>
          <p:cNvPicPr>
            <a:picLocks noChangeAspect="1" noChangeArrowheads="1"/>
          </p:cNvPicPr>
          <p:nvPr/>
        </p:nvPicPr>
        <p:blipFill>
          <a:blip r:embed="rId13" cstate="print"/>
          <a:srcRect/>
          <a:stretch>
            <a:fillRect/>
          </a:stretch>
        </p:blipFill>
        <p:spPr bwMode="auto">
          <a:xfrm>
            <a:off x="0" y="-1588"/>
            <a:ext cx="9144000" cy="6861176"/>
          </a:xfrm>
          <a:prstGeom prst="rect">
            <a:avLst/>
          </a:prstGeom>
          <a:noFill/>
          <a:ln w="9525">
            <a:noFill/>
            <a:miter lim="800000"/>
            <a:headEnd/>
            <a:tailEnd/>
          </a:ln>
        </p:spPr>
      </p:pic>
      <p:sp>
        <p:nvSpPr>
          <p:cNvPr id="54280" name="Rectangle 8"/>
          <p:cNvSpPr>
            <a:spLocks noChangeArrowheads="1"/>
          </p:cNvSpPr>
          <p:nvPr/>
        </p:nvSpPr>
        <p:spPr bwMode="auto">
          <a:xfrm>
            <a:off x="636588" y="2971800"/>
            <a:ext cx="4024312" cy="946150"/>
          </a:xfrm>
          <a:prstGeom prst="rect">
            <a:avLst/>
          </a:prstGeom>
          <a:noFill/>
          <a:ln w="9525">
            <a:noFill/>
            <a:miter lim="800000"/>
            <a:headEnd/>
            <a:tailEnd/>
          </a:ln>
        </p:spPr>
        <p:txBody>
          <a:bodyPr wrap="none">
            <a:spAutoFit/>
          </a:bodyPr>
          <a:lstStyle/>
          <a:p>
            <a:pPr algn="ctr" eaLnBrk="0" hangingPunct="0">
              <a:defRPr/>
            </a:pPr>
            <a:r>
              <a:rPr lang="it-IT" sz="2000">
                <a:solidFill>
                  <a:srgbClr val="2873AF"/>
                </a:solidFill>
                <a:latin typeface="Helvetica" pitchFamily="34" charset="0"/>
                <a:ea typeface="ＭＳ Ｐゴシック" pitchFamily="80" charset="-128"/>
              </a:rPr>
              <a:t>European  Certifyng Organization</a:t>
            </a:r>
            <a:r>
              <a:rPr lang="it-IT" sz="2000" b="1">
                <a:solidFill>
                  <a:srgbClr val="003D81"/>
                </a:solidFill>
                <a:latin typeface="Helvetica" pitchFamily="34" charset="0"/>
                <a:ea typeface="ＭＳ Ｐゴシック" pitchFamily="80" charset="-128"/>
              </a:rPr>
              <a:t> </a:t>
            </a:r>
          </a:p>
          <a:p>
            <a:pPr algn="ctr" eaLnBrk="0" hangingPunct="0">
              <a:defRPr/>
            </a:pPr>
            <a:r>
              <a:rPr lang="it-IT" sz="3600" b="1">
                <a:solidFill>
                  <a:srgbClr val="004D90"/>
                </a:solidFill>
                <a:latin typeface="Helvetica" pitchFamily="34" charset="0"/>
                <a:ea typeface="ＭＳ Ｐゴシック" pitchFamily="80" charset="-128"/>
              </a:rPr>
              <a:t>ECO</a:t>
            </a:r>
          </a:p>
        </p:txBody>
      </p:sp>
      <p:sp>
        <p:nvSpPr>
          <p:cNvPr id="2052" name="Rectangle 13"/>
          <p:cNvSpPr>
            <a:spLocks noGrp="1" noChangeArrowheads="1"/>
          </p:cNvSpPr>
          <p:nvPr>
            <p:ph type="title"/>
          </p:nvPr>
        </p:nvSpPr>
        <p:spPr bwMode="auto">
          <a:xfrm>
            <a:off x="755650" y="52292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fontAlgn="base">
        <a:spcBef>
          <a:spcPct val="0"/>
        </a:spcBef>
        <a:spcAft>
          <a:spcPct val="0"/>
        </a:spcAft>
        <a:defRPr sz="3200" b="1">
          <a:solidFill>
            <a:srgbClr val="2873AF"/>
          </a:solidFill>
          <a:latin typeface="+mj-lt"/>
          <a:ea typeface="+mj-ea"/>
          <a:cs typeface="+mj-cs"/>
        </a:defRPr>
      </a:lvl1pPr>
      <a:lvl2pPr algn="l" rtl="0" fontAlgn="base">
        <a:spcBef>
          <a:spcPct val="0"/>
        </a:spcBef>
        <a:spcAft>
          <a:spcPct val="0"/>
        </a:spcAft>
        <a:defRPr sz="3200" b="1">
          <a:solidFill>
            <a:srgbClr val="2873AF"/>
          </a:solidFill>
          <a:latin typeface="Arial" charset="0"/>
        </a:defRPr>
      </a:lvl2pPr>
      <a:lvl3pPr algn="l" rtl="0" fontAlgn="base">
        <a:spcBef>
          <a:spcPct val="0"/>
        </a:spcBef>
        <a:spcAft>
          <a:spcPct val="0"/>
        </a:spcAft>
        <a:defRPr sz="3200" b="1">
          <a:solidFill>
            <a:srgbClr val="2873AF"/>
          </a:solidFill>
          <a:latin typeface="Arial" charset="0"/>
        </a:defRPr>
      </a:lvl3pPr>
      <a:lvl4pPr algn="l" rtl="0" fontAlgn="base">
        <a:spcBef>
          <a:spcPct val="0"/>
        </a:spcBef>
        <a:spcAft>
          <a:spcPct val="0"/>
        </a:spcAft>
        <a:defRPr sz="3200" b="1">
          <a:solidFill>
            <a:srgbClr val="2873AF"/>
          </a:solidFill>
          <a:latin typeface="Arial" charset="0"/>
        </a:defRPr>
      </a:lvl4pPr>
      <a:lvl5pPr algn="l" rtl="0" fontAlgn="base">
        <a:spcBef>
          <a:spcPct val="0"/>
        </a:spcBef>
        <a:spcAft>
          <a:spcPct val="0"/>
        </a:spcAft>
        <a:defRPr sz="3200" b="1">
          <a:solidFill>
            <a:srgbClr val="2873AF"/>
          </a:solidFill>
          <a:latin typeface="Arial" charset="0"/>
        </a:defRPr>
      </a:lvl5pPr>
      <a:lvl6pPr marL="457200" algn="l" rtl="0" eaLnBrk="1" fontAlgn="base" hangingPunct="1">
        <a:spcBef>
          <a:spcPct val="0"/>
        </a:spcBef>
        <a:spcAft>
          <a:spcPct val="0"/>
        </a:spcAft>
        <a:defRPr sz="3200" b="1">
          <a:solidFill>
            <a:srgbClr val="2873AF"/>
          </a:solidFill>
          <a:latin typeface="Arial" charset="0"/>
        </a:defRPr>
      </a:lvl6pPr>
      <a:lvl7pPr marL="914400" algn="l" rtl="0" eaLnBrk="1" fontAlgn="base" hangingPunct="1">
        <a:spcBef>
          <a:spcPct val="0"/>
        </a:spcBef>
        <a:spcAft>
          <a:spcPct val="0"/>
        </a:spcAft>
        <a:defRPr sz="3200" b="1">
          <a:solidFill>
            <a:srgbClr val="2873AF"/>
          </a:solidFill>
          <a:latin typeface="Arial" charset="0"/>
        </a:defRPr>
      </a:lvl7pPr>
      <a:lvl8pPr marL="1371600" algn="l" rtl="0" eaLnBrk="1" fontAlgn="base" hangingPunct="1">
        <a:spcBef>
          <a:spcPct val="0"/>
        </a:spcBef>
        <a:spcAft>
          <a:spcPct val="0"/>
        </a:spcAft>
        <a:defRPr sz="3200" b="1">
          <a:solidFill>
            <a:srgbClr val="2873AF"/>
          </a:solidFill>
          <a:latin typeface="Arial" charset="0"/>
        </a:defRPr>
      </a:lvl8pPr>
      <a:lvl9pPr marL="1828800" algn="l" rtl="0" eaLnBrk="1" fontAlgn="base" hangingPunct="1">
        <a:spcBef>
          <a:spcPct val="0"/>
        </a:spcBef>
        <a:spcAft>
          <a:spcPct val="0"/>
        </a:spcAft>
        <a:defRPr sz="3200" b="1">
          <a:solidFill>
            <a:srgbClr val="2873AF"/>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9630 LO PPT Eco 8-1"/>
          <p:cNvPicPr>
            <a:picLocks noChangeAspect="1" noChangeArrowheads="1"/>
          </p:cNvPicPr>
          <p:nvPr/>
        </p:nvPicPr>
        <p:blipFill>
          <a:blip r:embed="rId13" cstate="print"/>
          <a:srcRect/>
          <a:stretch>
            <a:fillRect/>
          </a:stretch>
        </p:blipFill>
        <p:spPr bwMode="auto">
          <a:xfrm>
            <a:off x="250825" y="187325"/>
            <a:ext cx="8640763" cy="6483350"/>
          </a:xfrm>
          <a:prstGeom prst="rect">
            <a:avLst/>
          </a:prstGeom>
          <a:noFill/>
          <a:ln w="9525">
            <a:noFill/>
            <a:miter lim="800000"/>
            <a:headEnd/>
            <a:tailEnd/>
          </a:ln>
        </p:spPr>
      </p:pic>
      <p:sp>
        <p:nvSpPr>
          <p:cNvPr id="3075" name="Rectangle 8"/>
          <p:cNvSpPr>
            <a:spLocks noGrp="1" noChangeArrowheads="1"/>
          </p:cNvSpPr>
          <p:nvPr>
            <p:ph type="title"/>
          </p:nvPr>
        </p:nvSpPr>
        <p:spPr bwMode="auto">
          <a:xfrm>
            <a:off x="684213" y="836613"/>
            <a:ext cx="698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3076" name="Rectangle 9"/>
          <p:cNvSpPr>
            <a:spLocks noGrp="1" noChangeArrowheads="1"/>
          </p:cNvSpPr>
          <p:nvPr>
            <p:ph type="body" idx="1"/>
          </p:nvPr>
        </p:nvSpPr>
        <p:spPr bwMode="auto">
          <a:xfrm>
            <a:off x="685800" y="18351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p:txBody>
      </p:sp>
      <p:sp>
        <p:nvSpPr>
          <p:cNvPr id="63498" name="Text Box 10"/>
          <p:cNvSpPr txBox="1">
            <a:spLocks noChangeArrowheads="1"/>
          </p:cNvSpPr>
          <p:nvPr/>
        </p:nvSpPr>
        <p:spPr bwMode="auto">
          <a:xfrm>
            <a:off x="7956550" y="6148388"/>
            <a:ext cx="792163" cy="304800"/>
          </a:xfrm>
          <a:prstGeom prst="rect">
            <a:avLst/>
          </a:prstGeom>
          <a:noFill/>
          <a:ln w="9525">
            <a:noFill/>
            <a:miter lim="800000"/>
            <a:headEnd/>
            <a:tailEnd/>
          </a:ln>
          <a:effectLst/>
        </p:spPr>
        <p:txBody>
          <a:bodyPr>
            <a:spAutoFit/>
          </a:bodyPr>
          <a:lstStyle/>
          <a:p>
            <a:pPr>
              <a:spcBef>
                <a:spcPct val="50000"/>
              </a:spcBef>
              <a:defRPr/>
            </a:pPr>
            <a:fld id="{6BD38B41-5962-4C18-9330-C31B9F9CE1D5}" type="slidenum">
              <a:rPr lang="it-IT" sz="1400" b="1">
                <a:solidFill>
                  <a:srgbClr val="004D90"/>
                </a:solidFill>
                <a:latin typeface="Arial" charset="0"/>
              </a:rPr>
              <a:pPr>
                <a:spcBef>
                  <a:spcPct val="50000"/>
                </a:spcBef>
                <a:defRPr/>
              </a:pPr>
              <a:t>‹N›</a:t>
            </a:fld>
            <a:endParaRPr lang="it-IT" sz="1400" b="1">
              <a:solidFill>
                <a:srgbClr val="004D90"/>
              </a:solidFill>
              <a:latin typeface="Arial" charset="0"/>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fontAlgn="base">
        <a:spcBef>
          <a:spcPct val="0"/>
        </a:spcBef>
        <a:spcAft>
          <a:spcPct val="0"/>
        </a:spcAft>
        <a:defRPr sz="3400" b="1">
          <a:solidFill>
            <a:srgbClr val="2873AF"/>
          </a:solidFill>
          <a:latin typeface="+mj-lt"/>
          <a:ea typeface="+mj-ea"/>
          <a:cs typeface="+mj-cs"/>
        </a:defRPr>
      </a:lvl1pPr>
      <a:lvl2pPr algn="l" rtl="0" fontAlgn="base">
        <a:spcBef>
          <a:spcPct val="0"/>
        </a:spcBef>
        <a:spcAft>
          <a:spcPct val="0"/>
        </a:spcAft>
        <a:defRPr sz="3400" b="1">
          <a:solidFill>
            <a:srgbClr val="2873AF"/>
          </a:solidFill>
          <a:latin typeface="Arial" charset="0"/>
        </a:defRPr>
      </a:lvl2pPr>
      <a:lvl3pPr algn="l" rtl="0" fontAlgn="base">
        <a:spcBef>
          <a:spcPct val="0"/>
        </a:spcBef>
        <a:spcAft>
          <a:spcPct val="0"/>
        </a:spcAft>
        <a:defRPr sz="3400" b="1">
          <a:solidFill>
            <a:srgbClr val="2873AF"/>
          </a:solidFill>
          <a:latin typeface="Arial" charset="0"/>
        </a:defRPr>
      </a:lvl3pPr>
      <a:lvl4pPr algn="l" rtl="0" fontAlgn="base">
        <a:spcBef>
          <a:spcPct val="0"/>
        </a:spcBef>
        <a:spcAft>
          <a:spcPct val="0"/>
        </a:spcAft>
        <a:defRPr sz="3400" b="1">
          <a:solidFill>
            <a:srgbClr val="2873AF"/>
          </a:solidFill>
          <a:latin typeface="Arial" charset="0"/>
        </a:defRPr>
      </a:lvl4pPr>
      <a:lvl5pPr algn="l" rtl="0" fontAlgn="base">
        <a:spcBef>
          <a:spcPct val="0"/>
        </a:spcBef>
        <a:spcAft>
          <a:spcPct val="0"/>
        </a:spcAft>
        <a:defRPr sz="3400" b="1">
          <a:solidFill>
            <a:srgbClr val="2873AF"/>
          </a:solidFill>
          <a:latin typeface="Arial" charset="0"/>
        </a:defRPr>
      </a:lvl5pPr>
      <a:lvl6pPr marL="457200" algn="l" rtl="0" eaLnBrk="1" fontAlgn="base" hangingPunct="1">
        <a:spcBef>
          <a:spcPct val="0"/>
        </a:spcBef>
        <a:spcAft>
          <a:spcPct val="0"/>
        </a:spcAft>
        <a:defRPr sz="3400" b="1">
          <a:solidFill>
            <a:srgbClr val="2873AF"/>
          </a:solidFill>
          <a:latin typeface="Arial" charset="0"/>
        </a:defRPr>
      </a:lvl6pPr>
      <a:lvl7pPr marL="914400" algn="l" rtl="0" eaLnBrk="1" fontAlgn="base" hangingPunct="1">
        <a:spcBef>
          <a:spcPct val="0"/>
        </a:spcBef>
        <a:spcAft>
          <a:spcPct val="0"/>
        </a:spcAft>
        <a:defRPr sz="3400" b="1">
          <a:solidFill>
            <a:srgbClr val="2873AF"/>
          </a:solidFill>
          <a:latin typeface="Arial" charset="0"/>
        </a:defRPr>
      </a:lvl7pPr>
      <a:lvl8pPr marL="1371600" algn="l" rtl="0" eaLnBrk="1" fontAlgn="base" hangingPunct="1">
        <a:spcBef>
          <a:spcPct val="0"/>
        </a:spcBef>
        <a:spcAft>
          <a:spcPct val="0"/>
        </a:spcAft>
        <a:defRPr sz="3400" b="1">
          <a:solidFill>
            <a:srgbClr val="2873AF"/>
          </a:solidFill>
          <a:latin typeface="Arial" charset="0"/>
        </a:defRPr>
      </a:lvl8pPr>
      <a:lvl9pPr marL="1828800" algn="l" rtl="0" eaLnBrk="1" fontAlgn="base" hangingPunct="1">
        <a:spcBef>
          <a:spcPct val="0"/>
        </a:spcBef>
        <a:spcAft>
          <a:spcPct val="0"/>
        </a:spcAft>
        <a:defRPr sz="3400" b="1">
          <a:solidFill>
            <a:srgbClr val="2873AF"/>
          </a:solidFill>
          <a:latin typeface="Arial" charset="0"/>
        </a:defRPr>
      </a:lvl9pPr>
    </p:titleStyle>
    <p:bodyStyle>
      <a:lvl1pPr marL="342900" indent="-342900" algn="l" rtl="0" fontAlgn="base">
        <a:lnSpc>
          <a:spcPct val="150000"/>
        </a:lnSpc>
        <a:spcBef>
          <a:spcPct val="20000"/>
        </a:spcBef>
        <a:spcAft>
          <a:spcPct val="0"/>
        </a:spcAft>
        <a:buChar char="•"/>
        <a:defRPr sz="2400">
          <a:solidFill>
            <a:schemeClr val="tx1"/>
          </a:solidFill>
          <a:latin typeface="+mn-lt"/>
          <a:ea typeface="+mn-ea"/>
          <a:cs typeface="+mn-cs"/>
        </a:defRPr>
      </a:lvl1pPr>
      <a:lvl2pPr marL="742950" indent="-285750" algn="l" rtl="0" fontAlgn="base">
        <a:lnSpc>
          <a:spcPct val="150000"/>
        </a:lnSpc>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mailto:info@eco-cert.it" TargetMode="External"/><Relationship Id="rId2" Type="http://schemas.openxmlformats.org/officeDocument/2006/relationships/image" Target="../media/image55.jpe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ctrTitle" sz="quarter"/>
          </p:nvPr>
        </p:nvSpPr>
        <p:spPr>
          <a:xfrm>
            <a:off x="467544" y="4437112"/>
            <a:ext cx="8676456" cy="2420888"/>
          </a:xfrm>
        </p:spPr>
        <p:txBody>
          <a:bodyPr/>
          <a:lstStyle/>
          <a:p>
            <a:r>
              <a:rPr lang="it-IT" dirty="0" smtClean="0">
                <a:effectLst>
                  <a:outerShdw blurRad="38100" dist="38100" dir="2700000" algn="tl">
                    <a:srgbClr val="000000">
                      <a:alpha val="43137"/>
                    </a:srgbClr>
                  </a:outerShdw>
                </a:effectLst>
              </a:rPr>
              <a:t>«</a:t>
            </a:r>
            <a:r>
              <a:rPr lang="it-IT" dirty="0" smtClean="0">
                <a:effectLst>
                  <a:outerShdw blurRad="38100" dist="38100" dir="2700000" algn="tl">
                    <a:srgbClr val="000000">
                      <a:alpha val="43137"/>
                    </a:srgbClr>
                  </a:outerShdw>
                </a:effectLst>
              </a:rPr>
              <a:t>LEGISLAZIONE  VIGENTE PER LE</a:t>
            </a:r>
            <a:br>
              <a:rPr lang="it-IT" dirty="0" smtClean="0">
                <a:effectLst>
                  <a:outerShdw blurRad="38100" dist="38100" dir="2700000" algn="tl">
                    <a:srgbClr val="000000">
                      <a:alpha val="43137"/>
                    </a:srgbClr>
                  </a:outerShdw>
                </a:effectLst>
              </a:rPr>
            </a:br>
            <a:r>
              <a:rPr lang="it-IT" dirty="0" smtClean="0">
                <a:effectLst>
                  <a:outerShdw blurRad="38100" dist="38100" dir="2700000" algn="tl">
                    <a:srgbClr val="000000">
                      <a:alpha val="43137"/>
                    </a:srgbClr>
                  </a:outerShdw>
                </a:effectLst>
              </a:rPr>
              <a:t> ATTREZZATURE </a:t>
            </a:r>
            <a:r>
              <a:rPr lang="it-IT" dirty="0" err="1" smtClean="0">
                <a:effectLst>
                  <a:outerShdw blurRad="38100" dist="38100" dir="2700000" algn="tl">
                    <a:srgbClr val="000000">
                      <a:alpha val="43137"/>
                    </a:srgbClr>
                  </a:outerShdw>
                </a:effectLst>
              </a:rPr>
              <a:t>DI</a:t>
            </a:r>
            <a:r>
              <a:rPr lang="it-IT" dirty="0" smtClean="0">
                <a:effectLst>
                  <a:outerShdw blurRad="38100" dist="38100" dir="2700000" algn="tl">
                    <a:srgbClr val="000000">
                      <a:alpha val="43137"/>
                    </a:srgbClr>
                  </a:outerShdw>
                </a:effectLst>
              </a:rPr>
              <a:t> LAVORO E</a:t>
            </a:r>
            <a:br>
              <a:rPr lang="it-IT" dirty="0" smtClean="0">
                <a:effectLst>
                  <a:outerShdw blurRad="38100" dist="38100" dir="2700000" algn="tl">
                    <a:srgbClr val="000000">
                      <a:alpha val="43137"/>
                    </a:srgbClr>
                  </a:outerShdw>
                </a:effectLst>
              </a:rPr>
            </a:br>
            <a:r>
              <a:rPr lang="it-IT" dirty="0" smtClean="0">
                <a:effectLst>
                  <a:outerShdw blurRad="38100" dist="38100" dir="2700000" algn="tl">
                    <a:srgbClr val="000000">
                      <a:alpha val="43137"/>
                    </a:srgbClr>
                  </a:outerShdw>
                </a:effectLst>
              </a:rPr>
              <a:t> LORO RELATIVI ACCESSORI »</a:t>
            </a:r>
            <a:r>
              <a:rPr lang="it-IT" dirty="0" smtClean="0">
                <a:effectLst>
                  <a:outerShdw blurRad="38100" dist="38100" dir="2700000" algn="tl">
                    <a:srgbClr val="000000">
                      <a:alpha val="43137"/>
                    </a:srgbClr>
                  </a:outerShdw>
                </a:effectLst>
              </a:rPr>
              <a:t/>
            </a:r>
            <a:br>
              <a:rPr lang="it-IT" dirty="0" smtClean="0">
                <a:effectLst>
                  <a:outerShdw blurRad="38100" dist="38100" dir="2700000" algn="tl">
                    <a:srgbClr val="000000">
                      <a:alpha val="43137"/>
                    </a:srgbClr>
                  </a:outerShdw>
                </a:effectLst>
              </a:rPr>
            </a:br>
            <a:r>
              <a:rPr lang="it-IT" dirty="0" smtClean="0">
                <a:effectLst>
                  <a:outerShdw blurRad="38100" dist="38100" dir="2700000" algn="tl">
                    <a:srgbClr val="000000">
                      <a:alpha val="43137"/>
                    </a:srgbClr>
                  </a:outerShdw>
                </a:effectLst>
              </a:rPr>
              <a:t>Corso  del 25 Settembre 2014 </a:t>
            </a:r>
            <a:br>
              <a:rPr lang="it-IT" dirty="0" smtClean="0">
                <a:effectLst>
                  <a:outerShdw blurRad="38100" dist="38100" dir="2700000" algn="tl">
                    <a:srgbClr val="000000">
                      <a:alpha val="43137"/>
                    </a:srgbClr>
                  </a:outerShdw>
                </a:effectLst>
              </a:rPr>
            </a:br>
            <a:r>
              <a:rPr lang="it-IT" dirty="0" smtClean="0">
                <a:effectLst>
                  <a:outerShdw blurRad="38100" dist="38100" dir="2700000" algn="tl">
                    <a:srgbClr val="000000">
                      <a:alpha val="43137"/>
                    </a:srgbClr>
                  </a:outerShdw>
                </a:effectLst>
              </a:rPr>
              <a:t>Centro Graziosi di Carpi (MO)</a:t>
            </a:r>
            <a:endParaRPr lang="it-IT"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0"/>
            <a:ext cx="7772400" cy="980728"/>
          </a:xfrm>
        </p:spPr>
        <p:txBody>
          <a:bodyPr/>
          <a:lstStyle/>
          <a:p>
            <a:pPr>
              <a:defRPr/>
            </a:pPr>
            <a:r>
              <a:rPr lang="it-IT" dirty="0" smtClean="0"/>
              <a:t>Attrezzature Coinvolte </a:t>
            </a:r>
            <a:br>
              <a:rPr lang="it-IT" dirty="0" smtClean="0"/>
            </a:br>
            <a:r>
              <a:rPr lang="it-IT" dirty="0" smtClean="0"/>
              <a:t>Tipologia corsi</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xmlns="" val="3143255095"/>
              </p:ext>
            </p:extLst>
          </p:nvPr>
        </p:nvGraphicFramePr>
        <p:xfrm>
          <a:off x="611560" y="1052730"/>
          <a:ext cx="8064897" cy="5184575"/>
        </p:xfrm>
        <a:graphic>
          <a:graphicData uri="http://schemas.openxmlformats.org/drawingml/2006/table">
            <a:tbl>
              <a:tblPr firstRow="1" firstCol="1" bandRow="1">
                <a:tableStyleId>{5C22544A-7EE6-4342-B048-85BDC9FD1C3A}</a:tableStyleId>
              </a:tblPr>
              <a:tblGrid>
                <a:gridCol w="620377"/>
                <a:gridCol w="1046885"/>
                <a:gridCol w="930565"/>
                <a:gridCol w="5467070"/>
              </a:tblGrid>
              <a:tr h="304975">
                <a:tc>
                  <a:txBody>
                    <a:bodyPr/>
                    <a:lstStyle/>
                    <a:p>
                      <a:pPr algn="l" fontAlgn="b"/>
                      <a:endParaRPr lang="it-IT" sz="16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it-IT" sz="1600" u="none" strike="noStrike">
                          <a:effectLst/>
                        </a:rPr>
                        <a:t>rif. Art.</a:t>
                      </a:r>
                      <a:endParaRPr lang="it-IT" sz="1600" b="1" i="0" u="none" strike="noStrike">
                        <a:solidFill>
                          <a:srgbClr val="000000"/>
                        </a:solidFill>
                        <a:effectLst/>
                        <a:latin typeface="Calibri"/>
                      </a:endParaRPr>
                    </a:p>
                  </a:txBody>
                  <a:tcPr marL="9525" marR="9525" marT="9525" marB="0" anchor="b"/>
                </a:tc>
                <a:tc>
                  <a:txBody>
                    <a:bodyPr/>
                    <a:lstStyle/>
                    <a:p>
                      <a:pPr algn="l" fontAlgn="b"/>
                      <a:endParaRPr lang="it-IT" sz="16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endParaRPr lang="it-IT" sz="1600" b="0" i="0" u="none" strike="noStrike" dirty="0">
                        <a:solidFill>
                          <a:srgbClr val="000000"/>
                        </a:solidFill>
                        <a:effectLst/>
                        <a:latin typeface="Calibri"/>
                      </a:endParaRPr>
                    </a:p>
                  </a:txBody>
                  <a:tcPr marL="9525" marR="9525" marT="9525" marB="0" anchor="b">
                    <a:solidFill>
                      <a:schemeClr val="bg1"/>
                    </a:solidFill>
                  </a:tcPr>
                </a:tc>
              </a:tr>
              <a:tr h="304975">
                <a:tc rowSpan="16">
                  <a:txBody>
                    <a:bodyPr/>
                    <a:lstStyle/>
                    <a:p>
                      <a:pPr algn="ctr" fontAlgn="ctr"/>
                      <a:r>
                        <a:rPr lang="it-IT" sz="1600" u="none" strike="noStrike" dirty="0">
                          <a:effectLst/>
                        </a:rPr>
                        <a:t>ATTREZZATURE</a:t>
                      </a:r>
                      <a:endParaRPr lang="it-IT" sz="1600" b="0" i="0" u="none" strike="noStrike" dirty="0">
                        <a:solidFill>
                          <a:srgbClr val="000000"/>
                        </a:solidFill>
                        <a:effectLst/>
                        <a:latin typeface="Calibri"/>
                      </a:endParaRPr>
                    </a:p>
                  </a:txBody>
                  <a:tcPr marL="9525" marR="9525" marT="9525" marB="0" vert="vert270" anchor="ctr"/>
                </a:tc>
                <a:tc>
                  <a:txBody>
                    <a:bodyPr/>
                    <a:lstStyle/>
                    <a:p>
                      <a:pPr algn="ctr" fontAlgn="ctr"/>
                      <a:r>
                        <a:rPr lang="it-IT" sz="1600" u="none" strike="noStrike">
                          <a:effectLst/>
                        </a:rPr>
                        <a:t>1.1.a</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dirty="0">
                          <a:effectLst/>
                        </a:rPr>
                        <a:t>Piattaforme di lavoro mobili elevabili</a:t>
                      </a:r>
                      <a:endParaRPr lang="it-IT" sz="1600" b="1" i="0" u="none" strike="noStrike" dirty="0">
                        <a:solidFill>
                          <a:srgbClr val="000000"/>
                        </a:solidFill>
                        <a:effectLst/>
                        <a:latin typeface="Calibri"/>
                      </a:endParaRPr>
                    </a:p>
                  </a:txBody>
                  <a:tcPr marL="9525" marR="9525" marT="9525" marB="0" anchor="b"/>
                </a:tc>
                <a:tc hMerge="1">
                  <a:txBody>
                    <a:bodyPr/>
                    <a:lstStyle/>
                    <a:p>
                      <a:endParaRPr lang="it-IT"/>
                    </a:p>
                  </a:txBody>
                  <a:tcPr/>
                </a:tc>
              </a:tr>
              <a:tr h="304975">
                <a:tc vMerge="1">
                  <a:txBody>
                    <a:bodyPr/>
                    <a:lstStyle/>
                    <a:p>
                      <a:endParaRPr lang="it-IT"/>
                    </a:p>
                  </a:txBody>
                  <a:tcPr/>
                </a:tc>
                <a:tc>
                  <a:txBody>
                    <a:bodyPr/>
                    <a:lstStyle/>
                    <a:p>
                      <a:pPr algn="ctr" fontAlgn="ctr"/>
                      <a:r>
                        <a:rPr lang="it-IT" sz="1600" u="none" strike="noStrike">
                          <a:effectLst/>
                        </a:rPr>
                        <a:t>1.1.b</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dirty="0">
                          <a:effectLst/>
                        </a:rPr>
                        <a:t>gru a torre</a:t>
                      </a:r>
                      <a:endParaRPr lang="it-IT" sz="1600" b="1" i="0" u="none" strike="noStrike" dirty="0">
                        <a:solidFill>
                          <a:srgbClr val="000000"/>
                        </a:solidFill>
                        <a:effectLst/>
                        <a:latin typeface="Calibri"/>
                      </a:endParaRPr>
                    </a:p>
                  </a:txBody>
                  <a:tcPr marL="9525" marR="9525" marT="9525" marB="0" anchor="b"/>
                </a:tc>
                <a:tc hMerge="1">
                  <a:txBody>
                    <a:bodyPr/>
                    <a:lstStyle/>
                    <a:p>
                      <a:endParaRPr lang="it-IT"/>
                    </a:p>
                  </a:txBody>
                  <a:tcPr/>
                </a:tc>
              </a:tr>
              <a:tr h="304975">
                <a:tc vMerge="1">
                  <a:txBody>
                    <a:bodyPr/>
                    <a:lstStyle/>
                    <a:p>
                      <a:endParaRPr lang="it-IT"/>
                    </a:p>
                  </a:txBody>
                  <a:tcPr/>
                </a:tc>
                <a:tc>
                  <a:txBody>
                    <a:bodyPr/>
                    <a:lstStyle/>
                    <a:p>
                      <a:pPr algn="ctr" fontAlgn="ctr"/>
                      <a:r>
                        <a:rPr lang="it-IT" sz="1600" u="none" strike="noStrike">
                          <a:effectLst/>
                        </a:rPr>
                        <a:t>1.1.c</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dirty="0">
                          <a:effectLst/>
                        </a:rPr>
                        <a:t>gru mobile</a:t>
                      </a:r>
                      <a:endParaRPr lang="it-IT" sz="1600" b="1" i="0" u="none" strike="noStrike" dirty="0">
                        <a:solidFill>
                          <a:srgbClr val="000000"/>
                        </a:solidFill>
                        <a:effectLst/>
                        <a:latin typeface="Calibri"/>
                      </a:endParaRPr>
                    </a:p>
                  </a:txBody>
                  <a:tcPr marL="9525" marR="9525" marT="9525" marB="0" anchor="b"/>
                </a:tc>
                <a:tc hMerge="1">
                  <a:txBody>
                    <a:bodyPr/>
                    <a:lstStyle/>
                    <a:p>
                      <a:endParaRPr lang="it-IT"/>
                    </a:p>
                  </a:txBody>
                  <a:tcPr/>
                </a:tc>
              </a:tr>
              <a:tr h="304975">
                <a:tc vMerge="1">
                  <a:txBody>
                    <a:bodyPr/>
                    <a:lstStyle/>
                    <a:p>
                      <a:endParaRPr lang="it-IT"/>
                    </a:p>
                  </a:txBody>
                  <a:tcPr/>
                </a:tc>
                <a:tc>
                  <a:txBody>
                    <a:bodyPr/>
                    <a:lstStyle/>
                    <a:p>
                      <a:pPr algn="ctr" fontAlgn="ctr"/>
                      <a:r>
                        <a:rPr lang="it-IT" sz="1600" u="none" strike="noStrike">
                          <a:effectLst/>
                        </a:rPr>
                        <a:t>1.1.d</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a:effectLst/>
                        </a:rPr>
                        <a:t>gru per autocarro</a:t>
                      </a:r>
                      <a:endParaRPr lang="it-IT" sz="1600" b="1" i="0" u="none" strike="noStrike">
                        <a:solidFill>
                          <a:srgbClr val="000000"/>
                        </a:solidFill>
                        <a:effectLst/>
                        <a:latin typeface="Calibri"/>
                      </a:endParaRPr>
                    </a:p>
                  </a:txBody>
                  <a:tcPr marL="9525" marR="9525" marT="9525" marB="0" anchor="b"/>
                </a:tc>
                <a:tc hMerge="1">
                  <a:txBody>
                    <a:bodyPr/>
                    <a:lstStyle/>
                    <a:p>
                      <a:endParaRPr lang="it-IT"/>
                    </a:p>
                  </a:txBody>
                  <a:tcPr/>
                </a:tc>
              </a:tr>
              <a:tr h="304975">
                <a:tc vMerge="1">
                  <a:txBody>
                    <a:bodyPr/>
                    <a:lstStyle/>
                    <a:p>
                      <a:endParaRPr lang="it-IT"/>
                    </a:p>
                  </a:txBody>
                  <a:tcPr/>
                </a:tc>
                <a:tc>
                  <a:txBody>
                    <a:bodyPr/>
                    <a:lstStyle/>
                    <a:p>
                      <a:pPr algn="ctr" fontAlgn="ctr"/>
                      <a:r>
                        <a:rPr lang="it-IT" sz="1600" u="none" strike="noStrike">
                          <a:effectLst/>
                        </a:rPr>
                        <a:t>1.1.e</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a:effectLst/>
                        </a:rPr>
                        <a:t>carrelli elevatori semoventi con conducente a bordo</a:t>
                      </a:r>
                      <a:endParaRPr lang="it-IT" sz="1600" b="1" i="0" u="none" strike="noStrike">
                        <a:solidFill>
                          <a:srgbClr val="000000"/>
                        </a:solidFill>
                        <a:effectLst/>
                        <a:latin typeface="Calibri"/>
                      </a:endParaRPr>
                    </a:p>
                  </a:txBody>
                  <a:tcPr marL="9525" marR="9525" marT="9525" marB="0" anchor="b"/>
                </a:tc>
                <a:tc hMerge="1">
                  <a:txBody>
                    <a:bodyPr/>
                    <a:lstStyle/>
                    <a:p>
                      <a:endParaRPr lang="it-IT"/>
                    </a:p>
                  </a:txBody>
                  <a:tcPr/>
                </a:tc>
              </a:tr>
              <a:tr h="304975">
                <a:tc vMerge="1">
                  <a:txBody>
                    <a:bodyPr/>
                    <a:lstStyle/>
                    <a:p>
                      <a:endParaRPr lang="it-IT"/>
                    </a:p>
                  </a:txBody>
                  <a:tcPr/>
                </a:tc>
                <a:tc>
                  <a:txBody>
                    <a:bodyPr/>
                    <a:lstStyle/>
                    <a:p>
                      <a:pPr marL="0" algn="l" defTabSz="914400" rtl="0" eaLnBrk="1" fontAlgn="b" latinLnBrk="0" hangingPunct="1"/>
                      <a:r>
                        <a:rPr lang="it-IT" sz="1600" u="none" strike="noStrike" kern="1200" dirty="0">
                          <a:solidFill>
                            <a:schemeClr val="dk1"/>
                          </a:solidFill>
                          <a:effectLst/>
                          <a:latin typeface="+mn-lt"/>
                          <a:ea typeface="+mn-ea"/>
                          <a:cs typeface="+mn-cs"/>
                        </a:rPr>
                        <a:t> </a:t>
                      </a:r>
                    </a:p>
                  </a:txBody>
                  <a:tcPr marL="9525" marR="9525" marT="9525" marB="0" anchor="ctr"/>
                </a:tc>
                <a:tc>
                  <a:txBody>
                    <a:bodyPr/>
                    <a:lstStyle/>
                    <a:p>
                      <a:pPr marL="0" algn="l" defTabSz="914400" rtl="0" eaLnBrk="1" fontAlgn="b" latinLnBrk="0" hangingPunct="1"/>
                      <a:r>
                        <a:rPr lang="it-IT" sz="1600" u="none" strike="noStrike" kern="1200">
                          <a:solidFill>
                            <a:schemeClr val="dk1"/>
                          </a:solidFill>
                          <a:effectLst/>
                          <a:latin typeface="+mn-lt"/>
                          <a:ea typeface="+mn-ea"/>
                          <a:cs typeface="+mn-cs"/>
                        </a:rPr>
                        <a:t>1.1.e.1</a:t>
                      </a:r>
                    </a:p>
                  </a:txBody>
                  <a:tcPr marL="9525" marR="9525" marT="9525" marB="0" anchor="b"/>
                </a:tc>
                <a:tc>
                  <a:txBody>
                    <a:bodyPr/>
                    <a:lstStyle/>
                    <a:p>
                      <a:pPr algn="l" fontAlgn="b"/>
                      <a:r>
                        <a:rPr lang="it-IT" sz="1600" u="none" strike="noStrike">
                          <a:effectLst/>
                        </a:rPr>
                        <a:t>carrelli semoventi a braccio telescopico</a:t>
                      </a:r>
                      <a:endParaRPr lang="it-IT" sz="1600" b="0" i="0" u="none" strike="noStrike">
                        <a:solidFill>
                          <a:srgbClr val="000000"/>
                        </a:solidFill>
                        <a:effectLst/>
                        <a:latin typeface="Calibri"/>
                      </a:endParaRPr>
                    </a:p>
                  </a:txBody>
                  <a:tcPr marL="9525" marR="9525" marT="9525" marB="0" anchor="b"/>
                </a:tc>
              </a:tr>
              <a:tr h="304975">
                <a:tc vMerge="1">
                  <a:txBody>
                    <a:bodyPr/>
                    <a:lstStyle/>
                    <a:p>
                      <a:endParaRPr lang="it-IT"/>
                    </a:p>
                  </a:txBody>
                  <a:tcPr/>
                </a:tc>
                <a:tc>
                  <a:txBody>
                    <a:bodyPr/>
                    <a:lstStyle/>
                    <a:p>
                      <a:pPr marL="0" algn="l" defTabSz="914400" rtl="0" eaLnBrk="1" fontAlgn="b" latinLnBrk="0" hangingPunct="1"/>
                      <a:r>
                        <a:rPr lang="it-IT" sz="1600" u="none" strike="noStrike" kern="1200" dirty="0">
                          <a:solidFill>
                            <a:schemeClr val="dk1"/>
                          </a:solidFill>
                          <a:effectLst/>
                          <a:latin typeface="+mn-lt"/>
                          <a:ea typeface="+mn-ea"/>
                          <a:cs typeface="+mn-cs"/>
                        </a:rPr>
                        <a:t> </a:t>
                      </a:r>
                    </a:p>
                  </a:txBody>
                  <a:tcPr marL="9525" marR="9525" marT="9525" marB="0" anchor="ctr"/>
                </a:tc>
                <a:tc>
                  <a:txBody>
                    <a:bodyPr/>
                    <a:lstStyle/>
                    <a:p>
                      <a:pPr marL="0" algn="l" defTabSz="914400" rtl="0" eaLnBrk="1" fontAlgn="b" latinLnBrk="0" hangingPunct="1"/>
                      <a:r>
                        <a:rPr lang="it-IT" sz="1600" u="none" strike="noStrike" kern="1200" dirty="0">
                          <a:solidFill>
                            <a:schemeClr val="dk1"/>
                          </a:solidFill>
                          <a:effectLst/>
                          <a:latin typeface="+mn-lt"/>
                          <a:ea typeface="+mn-ea"/>
                          <a:cs typeface="+mn-cs"/>
                        </a:rPr>
                        <a:t>1.1.e.2</a:t>
                      </a:r>
                    </a:p>
                  </a:txBody>
                  <a:tcPr marL="9525" marR="9525" marT="9525" marB="0" anchor="b"/>
                </a:tc>
                <a:tc>
                  <a:txBody>
                    <a:bodyPr/>
                    <a:lstStyle/>
                    <a:p>
                      <a:pPr algn="l" fontAlgn="b"/>
                      <a:r>
                        <a:rPr lang="it-IT" sz="1600" u="none" strike="noStrike" dirty="0">
                          <a:effectLst/>
                        </a:rPr>
                        <a:t>carrelli industriali semoventi</a:t>
                      </a:r>
                      <a:endParaRPr lang="it-IT" sz="1600" b="0" i="0" u="none" strike="noStrike" dirty="0">
                        <a:solidFill>
                          <a:srgbClr val="000000"/>
                        </a:solidFill>
                        <a:effectLst/>
                        <a:latin typeface="Calibri"/>
                      </a:endParaRPr>
                    </a:p>
                  </a:txBody>
                  <a:tcPr marL="9525" marR="9525" marT="9525" marB="0" anchor="b"/>
                </a:tc>
              </a:tr>
              <a:tr h="304975">
                <a:tc vMerge="1">
                  <a:txBody>
                    <a:bodyPr/>
                    <a:lstStyle/>
                    <a:p>
                      <a:endParaRPr lang="it-IT"/>
                    </a:p>
                  </a:txBody>
                  <a:tcPr/>
                </a:tc>
                <a:tc>
                  <a:txBody>
                    <a:bodyPr/>
                    <a:lstStyle/>
                    <a:p>
                      <a:pPr marL="0" algn="l" defTabSz="914400" rtl="0" eaLnBrk="1" fontAlgn="b" latinLnBrk="0" hangingPunct="1"/>
                      <a:r>
                        <a:rPr lang="it-IT" sz="1600" u="none" strike="noStrike" kern="1200">
                          <a:solidFill>
                            <a:schemeClr val="dk1"/>
                          </a:solidFill>
                          <a:effectLst/>
                          <a:latin typeface="+mn-lt"/>
                          <a:ea typeface="+mn-ea"/>
                          <a:cs typeface="+mn-cs"/>
                        </a:rPr>
                        <a:t> </a:t>
                      </a:r>
                    </a:p>
                  </a:txBody>
                  <a:tcPr marL="9525" marR="9525" marT="9525" marB="0" anchor="ctr"/>
                </a:tc>
                <a:tc>
                  <a:txBody>
                    <a:bodyPr/>
                    <a:lstStyle/>
                    <a:p>
                      <a:pPr marL="0" algn="l" defTabSz="914400" rtl="0" eaLnBrk="1" fontAlgn="b" latinLnBrk="0" hangingPunct="1"/>
                      <a:r>
                        <a:rPr lang="it-IT" sz="1600" u="none" strike="noStrike" kern="1200" dirty="0">
                          <a:solidFill>
                            <a:schemeClr val="dk1"/>
                          </a:solidFill>
                          <a:effectLst/>
                          <a:latin typeface="+mn-lt"/>
                          <a:ea typeface="+mn-ea"/>
                          <a:cs typeface="+mn-cs"/>
                        </a:rPr>
                        <a:t>1.1.e.3</a:t>
                      </a:r>
                    </a:p>
                  </a:txBody>
                  <a:tcPr marL="9525" marR="9525" marT="9525" marB="0" anchor="b"/>
                </a:tc>
                <a:tc>
                  <a:txBody>
                    <a:bodyPr/>
                    <a:lstStyle/>
                    <a:p>
                      <a:pPr algn="l" fontAlgn="b"/>
                      <a:r>
                        <a:rPr lang="it-IT" sz="1600" u="none" strike="noStrike">
                          <a:effectLst/>
                        </a:rPr>
                        <a:t>carrelli/Sollevatori/Elevatori semoventi  telescopici rotativi</a:t>
                      </a:r>
                      <a:endParaRPr lang="it-IT" sz="1600" b="0" i="0" u="none" strike="noStrike">
                        <a:solidFill>
                          <a:srgbClr val="000000"/>
                        </a:solidFill>
                        <a:effectLst/>
                        <a:latin typeface="Calibri"/>
                      </a:endParaRPr>
                    </a:p>
                  </a:txBody>
                  <a:tcPr marL="9525" marR="9525" marT="9525" marB="0" anchor="b"/>
                </a:tc>
              </a:tr>
              <a:tr h="304975">
                <a:tc vMerge="1">
                  <a:txBody>
                    <a:bodyPr/>
                    <a:lstStyle/>
                    <a:p>
                      <a:endParaRPr lang="it-IT"/>
                    </a:p>
                  </a:txBody>
                  <a:tcPr/>
                </a:tc>
                <a:tc>
                  <a:txBody>
                    <a:bodyPr/>
                    <a:lstStyle/>
                    <a:p>
                      <a:pPr algn="ctr" fontAlgn="ctr"/>
                      <a:r>
                        <a:rPr lang="it-IT" sz="1600" u="none" strike="noStrike">
                          <a:effectLst/>
                        </a:rPr>
                        <a:t>1.1.f</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a:effectLst/>
                        </a:rPr>
                        <a:t>Trattori agricoli o forestali</a:t>
                      </a:r>
                      <a:endParaRPr lang="it-IT" sz="1600" b="1" i="0" u="none" strike="noStrike">
                        <a:solidFill>
                          <a:srgbClr val="000000"/>
                        </a:solidFill>
                        <a:effectLst/>
                        <a:latin typeface="Calibri"/>
                      </a:endParaRPr>
                    </a:p>
                  </a:txBody>
                  <a:tcPr marL="9525" marR="9525" marT="9525" marB="0" anchor="b"/>
                </a:tc>
                <a:tc hMerge="1">
                  <a:txBody>
                    <a:bodyPr/>
                    <a:lstStyle/>
                    <a:p>
                      <a:endParaRPr lang="it-IT"/>
                    </a:p>
                  </a:txBody>
                  <a:tcPr/>
                </a:tc>
              </a:tr>
              <a:tr h="304975">
                <a:tc vMerge="1">
                  <a:txBody>
                    <a:bodyPr/>
                    <a:lstStyle/>
                    <a:p>
                      <a:endParaRPr lang="it-IT"/>
                    </a:p>
                  </a:txBody>
                  <a:tcPr/>
                </a:tc>
                <a:tc>
                  <a:txBody>
                    <a:bodyPr/>
                    <a:lstStyle/>
                    <a:p>
                      <a:pPr algn="ctr" fontAlgn="ctr"/>
                      <a:r>
                        <a:rPr lang="it-IT" sz="1600" u="none" strike="noStrike">
                          <a:effectLst/>
                        </a:rPr>
                        <a:t>1.1.g</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a:effectLst/>
                        </a:rPr>
                        <a:t>macchine movimento terra</a:t>
                      </a:r>
                      <a:endParaRPr lang="it-IT" sz="1600" b="1" i="0" u="none" strike="noStrike">
                        <a:solidFill>
                          <a:srgbClr val="000000"/>
                        </a:solidFill>
                        <a:effectLst/>
                        <a:latin typeface="Calibri"/>
                      </a:endParaRPr>
                    </a:p>
                  </a:txBody>
                  <a:tcPr marL="9525" marR="9525" marT="9525" marB="0" anchor="b"/>
                </a:tc>
                <a:tc hMerge="1">
                  <a:txBody>
                    <a:bodyPr/>
                    <a:lstStyle/>
                    <a:p>
                      <a:endParaRPr lang="it-IT"/>
                    </a:p>
                  </a:txBody>
                  <a:tcPr/>
                </a:tc>
              </a:tr>
              <a:tr h="304975">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a:txBody>
                    <a:bodyPr/>
                    <a:lstStyle/>
                    <a:p>
                      <a:pPr algn="l" fontAlgn="b"/>
                      <a:r>
                        <a:rPr lang="it-IT" sz="1600" u="none" strike="noStrike" dirty="0">
                          <a:effectLst/>
                        </a:rPr>
                        <a:t>1.1.g.1</a:t>
                      </a:r>
                      <a:endParaRPr lang="it-IT" sz="1600" b="0" i="0" u="none" strike="noStrike" dirty="0">
                        <a:solidFill>
                          <a:srgbClr val="000000"/>
                        </a:solidFill>
                        <a:effectLst/>
                        <a:latin typeface="Calibri"/>
                      </a:endParaRPr>
                    </a:p>
                  </a:txBody>
                  <a:tcPr marL="9525" marR="9525" marT="9525" marB="0" anchor="b"/>
                </a:tc>
                <a:tc>
                  <a:txBody>
                    <a:bodyPr/>
                    <a:lstStyle/>
                    <a:p>
                      <a:pPr algn="l" fontAlgn="b"/>
                      <a:r>
                        <a:rPr lang="it-IT" sz="1600" u="none" strike="noStrike">
                          <a:effectLst/>
                        </a:rPr>
                        <a:t>escavatori idraulici</a:t>
                      </a:r>
                      <a:endParaRPr lang="it-IT" sz="1600" b="0" i="0" u="none" strike="noStrike">
                        <a:solidFill>
                          <a:srgbClr val="000000"/>
                        </a:solidFill>
                        <a:effectLst/>
                        <a:latin typeface="Calibri"/>
                      </a:endParaRPr>
                    </a:p>
                  </a:txBody>
                  <a:tcPr marL="9525" marR="9525" marT="9525" marB="0" anchor="b"/>
                </a:tc>
              </a:tr>
              <a:tr h="304975">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a:txBody>
                    <a:bodyPr/>
                    <a:lstStyle/>
                    <a:p>
                      <a:pPr algn="l" fontAlgn="b"/>
                      <a:r>
                        <a:rPr lang="it-IT" sz="1600" u="none" strike="noStrike">
                          <a:effectLst/>
                        </a:rPr>
                        <a:t>1.1.g.2</a:t>
                      </a:r>
                      <a:endParaRPr lang="it-IT" sz="1600" b="0" i="0" u="none" strike="noStrike">
                        <a:solidFill>
                          <a:srgbClr val="000000"/>
                        </a:solidFill>
                        <a:effectLst/>
                        <a:latin typeface="Calibri"/>
                      </a:endParaRPr>
                    </a:p>
                  </a:txBody>
                  <a:tcPr marL="9525" marR="9525" marT="9525" marB="0" anchor="b"/>
                </a:tc>
                <a:tc>
                  <a:txBody>
                    <a:bodyPr/>
                    <a:lstStyle/>
                    <a:p>
                      <a:pPr algn="l" fontAlgn="b"/>
                      <a:r>
                        <a:rPr lang="it-IT" sz="1600" u="none" strike="noStrike">
                          <a:effectLst/>
                        </a:rPr>
                        <a:t>escavatori a fune</a:t>
                      </a:r>
                      <a:endParaRPr lang="it-IT" sz="1600" b="0" i="0" u="none" strike="noStrike">
                        <a:solidFill>
                          <a:srgbClr val="000000"/>
                        </a:solidFill>
                        <a:effectLst/>
                        <a:latin typeface="Calibri"/>
                      </a:endParaRPr>
                    </a:p>
                  </a:txBody>
                  <a:tcPr marL="9525" marR="9525" marT="9525" marB="0" anchor="b"/>
                </a:tc>
              </a:tr>
              <a:tr h="304975">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a:txBody>
                    <a:bodyPr/>
                    <a:lstStyle/>
                    <a:p>
                      <a:pPr algn="l" fontAlgn="b"/>
                      <a:r>
                        <a:rPr lang="it-IT" sz="1600" u="none" strike="noStrike">
                          <a:effectLst/>
                        </a:rPr>
                        <a:t>1.1.g.3</a:t>
                      </a:r>
                      <a:endParaRPr lang="it-IT" sz="1600" b="0" i="0" u="none" strike="noStrike">
                        <a:solidFill>
                          <a:srgbClr val="000000"/>
                        </a:solidFill>
                        <a:effectLst/>
                        <a:latin typeface="Calibri"/>
                      </a:endParaRPr>
                    </a:p>
                  </a:txBody>
                  <a:tcPr marL="9525" marR="9525" marT="9525" marB="0" anchor="b"/>
                </a:tc>
                <a:tc>
                  <a:txBody>
                    <a:bodyPr/>
                    <a:lstStyle/>
                    <a:p>
                      <a:pPr algn="l" fontAlgn="b"/>
                      <a:r>
                        <a:rPr lang="it-IT" sz="1600" u="none" strike="noStrike">
                          <a:effectLst/>
                        </a:rPr>
                        <a:t>pale caricatrici frontali</a:t>
                      </a:r>
                      <a:endParaRPr lang="it-IT" sz="1600" b="0" i="0" u="none" strike="noStrike">
                        <a:solidFill>
                          <a:srgbClr val="000000"/>
                        </a:solidFill>
                        <a:effectLst/>
                        <a:latin typeface="Calibri"/>
                      </a:endParaRPr>
                    </a:p>
                  </a:txBody>
                  <a:tcPr marL="9525" marR="9525" marT="9525" marB="0" anchor="b"/>
                </a:tc>
              </a:tr>
              <a:tr h="304975">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a:txBody>
                    <a:bodyPr/>
                    <a:lstStyle/>
                    <a:p>
                      <a:pPr algn="l" fontAlgn="b"/>
                      <a:r>
                        <a:rPr lang="it-IT" sz="1600" u="none" strike="noStrike">
                          <a:effectLst/>
                        </a:rPr>
                        <a:t>1.1.g.4</a:t>
                      </a:r>
                      <a:endParaRPr lang="it-IT" sz="1600" b="0" i="0" u="none" strike="noStrike">
                        <a:solidFill>
                          <a:srgbClr val="000000"/>
                        </a:solidFill>
                        <a:effectLst/>
                        <a:latin typeface="Calibri"/>
                      </a:endParaRPr>
                    </a:p>
                  </a:txBody>
                  <a:tcPr marL="9525" marR="9525" marT="9525" marB="0" anchor="b"/>
                </a:tc>
                <a:tc>
                  <a:txBody>
                    <a:bodyPr/>
                    <a:lstStyle/>
                    <a:p>
                      <a:pPr algn="l" fontAlgn="b"/>
                      <a:r>
                        <a:rPr lang="it-IT" sz="1600" u="none" strike="noStrike" dirty="0">
                          <a:effectLst/>
                        </a:rPr>
                        <a:t>terne</a:t>
                      </a:r>
                      <a:endParaRPr lang="it-IT" sz="1600" b="0" i="0" u="none" strike="noStrike" dirty="0">
                        <a:solidFill>
                          <a:srgbClr val="000000"/>
                        </a:solidFill>
                        <a:effectLst/>
                        <a:latin typeface="Calibri"/>
                      </a:endParaRPr>
                    </a:p>
                  </a:txBody>
                  <a:tcPr marL="9525" marR="9525" marT="9525" marB="0" anchor="b"/>
                </a:tc>
              </a:tr>
              <a:tr h="304975">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a:txBody>
                    <a:bodyPr/>
                    <a:lstStyle/>
                    <a:p>
                      <a:pPr algn="l" fontAlgn="b"/>
                      <a:r>
                        <a:rPr lang="it-IT" sz="1600" u="none" strike="noStrike" dirty="0">
                          <a:effectLst/>
                        </a:rPr>
                        <a:t>1.1.g.5</a:t>
                      </a:r>
                      <a:endParaRPr lang="it-IT" sz="1600" b="0" i="0" u="none" strike="noStrike" dirty="0">
                        <a:solidFill>
                          <a:srgbClr val="000000"/>
                        </a:solidFill>
                        <a:effectLst/>
                        <a:latin typeface="Calibri"/>
                      </a:endParaRPr>
                    </a:p>
                  </a:txBody>
                  <a:tcPr marL="9525" marR="9525" marT="9525" marB="0" anchor="b"/>
                </a:tc>
                <a:tc>
                  <a:txBody>
                    <a:bodyPr/>
                    <a:lstStyle/>
                    <a:p>
                      <a:pPr algn="l" fontAlgn="b"/>
                      <a:r>
                        <a:rPr lang="it-IT" sz="1600" u="none" strike="noStrike">
                          <a:effectLst/>
                        </a:rPr>
                        <a:t>autoribaltabili a cingoli</a:t>
                      </a:r>
                      <a:endParaRPr lang="it-IT" sz="1600" b="0" i="0" u="none" strike="noStrike">
                        <a:solidFill>
                          <a:srgbClr val="000000"/>
                        </a:solidFill>
                        <a:effectLst/>
                        <a:latin typeface="Calibri"/>
                      </a:endParaRPr>
                    </a:p>
                  </a:txBody>
                  <a:tcPr marL="9525" marR="9525" marT="9525" marB="0" anchor="b"/>
                </a:tc>
              </a:tr>
              <a:tr h="304975">
                <a:tc vMerge="1">
                  <a:txBody>
                    <a:bodyPr/>
                    <a:lstStyle/>
                    <a:p>
                      <a:endParaRPr lang="it-IT"/>
                    </a:p>
                  </a:txBody>
                  <a:tcPr/>
                </a:tc>
                <a:tc>
                  <a:txBody>
                    <a:bodyPr/>
                    <a:lstStyle/>
                    <a:p>
                      <a:pPr algn="ctr" fontAlgn="ctr"/>
                      <a:r>
                        <a:rPr lang="it-IT" sz="1600" u="none" strike="noStrike">
                          <a:effectLst/>
                        </a:rPr>
                        <a:t>1.1.h</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dirty="0">
                          <a:effectLst/>
                        </a:rPr>
                        <a:t>Pompa per calcestruzzo</a:t>
                      </a:r>
                      <a:endParaRPr lang="it-IT" sz="1600" b="1" i="0" u="none" strike="noStrike" dirty="0">
                        <a:solidFill>
                          <a:srgbClr val="000000"/>
                        </a:solidFill>
                        <a:effectLst/>
                        <a:latin typeface="Calibri"/>
                      </a:endParaRPr>
                    </a:p>
                  </a:txBody>
                  <a:tcPr marL="9525" marR="9525" marT="9525" marB="0" anchor="b"/>
                </a:tc>
                <a:tc hMerge="1">
                  <a:txBody>
                    <a:bodyPr/>
                    <a:lstStyle/>
                    <a:p>
                      <a:endParaRPr lang="it-IT"/>
                    </a:p>
                  </a:txBody>
                  <a:tcPr/>
                </a:tc>
              </a:tr>
            </a:tbl>
          </a:graphicData>
        </a:graphic>
      </p:graphicFrame>
    </p:spTree>
    <p:extLst>
      <p:ext uri="{BB962C8B-B14F-4D97-AF65-F5344CB8AC3E}">
        <p14:creationId xmlns:p14="http://schemas.microsoft.com/office/powerpoint/2010/main" xmlns="" val="10536959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260648"/>
            <a:ext cx="7772400" cy="576263"/>
          </a:xfrm>
        </p:spPr>
        <p:txBody>
          <a:bodyPr/>
          <a:lstStyle/>
          <a:p>
            <a:pPr>
              <a:defRPr/>
            </a:pPr>
            <a:r>
              <a:rPr lang="it-IT" dirty="0" smtClean="0"/>
              <a:t>Chi può effettuare formazione</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xmlns="" val="2115475453"/>
              </p:ext>
            </p:extLst>
          </p:nvPr>
        </p:nvGraphicFramePr>
        <p:xfrm>
          <a:off x="323528" y="893949"/>
          <a:ext cx="8208913" cy="5487377"/>
        </p:xfrm>
        <a:graphic>
          <a:graphicData uri="http://schemas.openxmlformats.org/drawingml/2006/table">
            <a:tbl>
              <a:tblPr firstRow="1" firstCol="1" bandRow="1">
                <a:tableStyleId>{5C22544A-7EE6-4342-B048-85BDC9FD1C3A}</a:tableStyleId>
              </a:tblPr>
              <a:tblGrid>
                <a:gridCol w="631455"/>
                <a:gridCol w="1065580"/>
                <a:gridCol w="6511878"/>
              </a:tblGrid>
              <a:tr h="296654">
                <a:tc rowSpan="11">
                  <a:txBody>
                    <a:bodyPr/>
                    <a:lstStyle/>
                    <a:p>
                      <a:pPr algn="ctr" fontAlgn="ctr"/>
                      <a:r>
                        <a:rPr lang="it-IT" sz="1400" u="none" strike="noStrike" dirty="0">
                          <a:effectLst/>
                        </a:rPr>
                        <a:t>SOGGETTI FORMATORI</a:t>
                      </a:r>
                      <a:endParaRPr lang="it-IT" sz="1400" b="0" i="0" u="none" strike="noStrike" dirty="0">
                        <a:solidFill>
                          <a:srgbClr val="000000"/>
                        </a:solidFill>
                        <a:effectLst/>
                        <a:latin typeface="Calibri"/>
                      </a:endParaRPr>
                    </a:p>
                  </a:txBody>
                  <a:tcPr marL="9525" marR="9525" marT="9525" marB="0" vert="vert270" anchor="ctr"/>
                </a:tc>
                <a:tc>
                  <a:txBody>
                    <a:bodyPr/>
                    <a:lstStyle/>
                    <a:p>
                      <a:pPr algn="ctr" fontAlgn="ctr"/>
                      <a:r>
                        <a:rPr lang="it-IT" sz="1400" u="none" strike="noStrike">
                          <a:effectLst/>
                        </a:rPr>
                        <a:t> </a:t>
                      </a:r>
                      <a:endParaRPr lang="it-IT" sz="1400" b="1" i="0" u="none" strike="noStrike">
                        <a:solidFill>
                          <a:srgbClr val="000000"/>
                        </a:solidFill>
                        <a:effectLst/>
                        <a:latin typeface="Calibri"/>
                      </a:endParaRPr>
                    </a:p>
                  </a:txBody>
                  <a:tcPr marL="9525" marR="9525" marT="9525" marB="0" anchor="ctr"/>
                </a:tc>
                <a:tc>
                  <a:txBody>
                    <a:bodyPr/>
                    <a:lstStyle/>
                    <a:p>
                      <a:pPr algn="l" fontAlgn="b"/>
                      <a:r>
                        <a:rPr lang="it-IT" sz="1400" u="none" strike="noStrike">
                          <a:effectLst/>
                        </a:rPr>
                        <a:t>Regioni e Province autonome di Trento e Bolzano</a:t>
                      </a:r>
                      <a:endParaRPr lang="it-IT" sz="1400" b="0" i="0" u="none" strike="noStrike">
                        <a:solidFill>
                          <a:srgbClr val="000000"/>
                        </a:solidFill>
                        <a:effectLst/>
                        <a:latin typeface="Calibri"/>
                      </a:endParaRPr>
                    </a:p>
                  </a:txBody>
                  <a:tcPr marL="9525" marR="9525" marT="9525" marB="0" anchor="b"/>
                </a:tc>
              </a:tr>
              <a:tr h="296654">
                <a:tc vMerge="1">
                  <a:txBody>
                    <a:bodyPr/>
                    <a:lstStyle/>
                    <a:p>
                      <a:endParaRPr lang="it-IT"/>
                    </a:p>
                  </a:txBody>
                  <a:tcPr/>
                </a:tc>
                <a:tc>
                  <a:txBody>
                    <a:bodyPr/>
                    <a:lstStyle/>
                    <a:p>
                      <a:pPr algn="ctr" fontAlgn="ctr"/>
                      <a:r>
                        <a:rPr lang="it-IT" sz="1400" u="none" strike="noStrike">
                          <a:effectLst/>
                        </a:rPr>
                        <a:t> </a:t>
                      </a:r>
                      <a:endParaRPr lang="it-IT" sz="1400" b="1" i="0" u="none" strike="noStrike">
                        <a:solidFill>
                          <a:srgbClr val="000000"/>
                        </a:solidFill>
                        <a:effectLst/>
                        <a:latin typeface="Calibri"/>
                      </a:endParaRPr>
                    </a:p>
                  </a:txBody>
                  <a:tcPr marL="9525" marR="9525" marT="9525" marB="0" anchor="ctr"/>
                </a:tc>
                <a:tc>
                  <a:txBody>
                    <a:bodyPr/>
                    <a:lstStyle/>
                    <a:p>
                      <a:pPr algn="l" fontAlgn="b"/>
                      <a:r>
                        <a:rPr lang="it-IT" sz="1400" u="none" strike="noStrike">
                          <a:effectLst/>
                        </a:rPr>
                        <a:t>Il Ministero del Lavoro e delle politiche sociali</a:t>
                      </a:r>
                      <a:endParaRPr lang="it-IT" sz="1400" b="0" i="0" u="none" strike="noStrike">
                        <a:solidFill>
                          <a:srgbClr val="000000"/>
                        </a:solidFill>
                        <a:effectLst/>
                        <a:latin typeface="Calibri"/>
                      </a:endParaRPr>
                    </a:p>
                  </a:txBody>
                  <a:tcPr marL="9525" marR="9525" marT="9525" marB="0" anchor="b"/>
                </a:tc>
              </a:tr>
              <a:tr h="296654">
                <a:tc vMerge="1">
                  <a:txBody>
                    <a:bodyPr/>
                    <a:lstStyle/>
                    <a:p>
                      <a:endParaRPr lang="it-IT"/>
                    </a:p>
                  </a:txBody>
                  <a:tcPr/>
                </a:tc>
                <a:tc>
                  <a:txBody>
                    <a:bodyPr/>
                    <a:lstStyle/>
                    <a:p>
                      <a:pPr algn="ctr" fontAlgn="ctr"/>
                      <a:r>
                        <a:rPr lang="it-IT" sz="1400" u="none" strike="noStrike">
                          <a:effectLst/>
                        </a:rPr>
                        <a:t> </a:t>
                      </a:r>
                      <a:endParaRPr lang="it-IT" sz="1400" b="1" i="0" u="none" strike="noStrike">
                        <a:solidFill>
                          <a:srgbClr val="000000"/>
                        </a:solidFill>
                        <a:effectLst/>
                        <a:latin typeface="Calibri"/>
                      </a:endParaRPr>
                    </a:p>
                  </a:txBody>
                  <a:tcPr marL="9525" marR="9525" marT="9525" marB="0" anchor="ctr"/>
                </a:tc>
                <a:tc>
                  <a:txBody>
                    <a:bodyPr/>
                    <a:lstStyle/>
                    <a:p>
                      <a:pPr algn="l" fontAlgn="b"/>
                      <a:r>
                        <a:rPr lang="it-IT" sz="1400" u="none" strike="noStrike">
                          <a:effectLst/>
                        </a:rPr>
                        <a:t>INAIL</a:t>
                      </a:r>
                      <a:endParaRPr lang="it-IT" sz="1400" b="0" i="0" u="none" strike="noStrike">
                        <a:solidFill>
                          <a:srgbClr val="000000"/>
                        </a:solidFill>
                        <a:effectLst/>
                        <a:latin typeface="Calibri"/>
                      </a:endParaRPr>
                    </a:p>
                  </a:txBody>
                  <a:tcPr marL="9525" marR="9525" marT="9525" marB="0" anchor="b"/>
                </a:tc>
              </a:tr>
              <a:tr h="864607">
                <a:tc vMerge="1">
                  <a:txBody>
                    <a:bodyPr/>
                    <a:lstStyle/>
                    <a:p>
                      <a:endParaRPr lang="it-IT"/>
                    </a:p>
                  </a:txBody>
                  <a:tcPr/>
                </a:tc>
                <a:tc>
                  <a:txBody>
                    <a:bodyPr/>
                    <a:lstStyle/>
                    <a:p>
                      <a:pPr algn="ctr" fontAlgn="ctr"/>
                      <a:r>
                        <a:rPr lang="it-IT" sz="1400" u="none" strike="noStrike">
                          <a:effectLst/>
                        </a:rPr>
                        <a:t> </a:t>
                      </a:r>
                      <a:endParaRPr lang="it-IT" sz="1400" b="1" i="0" u="none" strike="noStrike">
                        <a:solidFill>
                          <a:srgbClr val="000000"/>
                        </a:solidFill>
                        <a:effectLst/>
                        <a:latin typeface="Calibri"/>
                      </a:endParaRPr>
                    </a:p>
                  </a:txBody>
                  <a:tcPr marL="9525" marR="9525" marT="9525" marB="0" anchor="ctr"/>
                </a:tc>
                <a:tc>
                  <a:txBody>
                    <a:bodyPr/>
                    <a:lstStyle/>
                    <a:p>
                      <a:pPr algn="l" fontAlgn="b"/>
                      <a:r>
                        <a:rPr lang="it-IT" sz="1400" b="1" u="none" strike="noStrike" dirty="0">
                          <a:effectLst/>
                        </a:rPr>
                        <a:t>Associazioni Sindacali dei datori di lavoro e dei lavoratori nel settore di impiego delle attrezzature oggetto della formazione, anche tramite società di servizi prevalentemente o totalmente partecipate</a:t>
                      </a:r>
                      <a:endParaRPr lang="it-IT" sz="1400" b="1" i="0" u="none" strike="noStrike" dirty="0">
                        <a:solidFill>
                          <a:srgbClr val="000000"/>
                        </a:solidFill>
                        <a:effectLst/>
                        <a:latin typeface="Calibri"/>
                      </a:endParaRPr>
                    </a:p>
                  </a:txBody>
                  <a:tcPr marL="9525" marR="9525" marT="9525" marB="0" anchor="b"/>
                </a:tc>
              </a:tr>
              <a:tr h="580630">
                <a:tc vMerge="1">
                  <a:txBody>
                    <a:bodyPr/>
                    <a:lstStyle/>
                    <a:p>
                      <a:endParaRPr lang="it-IT"/>
                    </a:p>
                  </a:txBody>
                  <a:tcPr/>
                </a:tc>
                <a:tc>
                  <a:txBody>
                    <a:bodyPr/>
                    <a:lstStyle/>
                    <a:p>
                      <a:pPr algn="ctr" fontAlgn="ctr"/>
                      <a:r>
                        <a:rPr lang="it-IT" sz="1400" u="none" strike="noStrike">
                          <a:effectLst/>
                        </a:rPr>
                        <a:t> </a:t>
                      </a:r>
                      <a:endParaRPr lang="it-IT" sz="1400" b="1" i="0" u="none" strike="noStrike">
                        <a:solidFill>
                          <a:srgbClr val="000000"/>
                        </a:solidFill>
                        <a:effectLst/>
                        <a:latin typeface="Calibri"/>
                      </a:endParaRPr>
                    </a:p>
                  </a:txBody>
                  <a:tcPr marL="9525" marR="9525" marT="9525" marB="0" anchor="ctr"/>
                </a:tc>
                <a:tc>
                  <a:txBody>
                    <a:bodyPr/>
                    <a:lstStyle/>
                    <a:p>
                      <a:pPr algn="l" fontAlgn="b"/>
                      <a:r>
                        <a:rPr lang="it-IT" sz="1400" u="none" strike="noStrike">
                          <a:effectLst/>
                        </a:rPr>
                        <a:t>Ordini o Collegi professionali (cui afferiscono i coordinatori per la progettazione e il coordinatore per l'esecuzione dei lavori)</a:t>
                      </a:r>
                      <a:endParaRPr lang="it-IT" sz="1400" b="0" i="0" u="none" strike="noStrike">
                        <a:solidFill>
                          <a:srgbClr val="000000"/>
                        </a:solidFill>
                        <a:effectLst/>
                        <a:latin typeface="Calibri"/>
                      </a:endParaRPr>
                    </a:p>
                  </a:txBody>
                  <a:tcPr marL="9525" marR="9525" marT="9525" marB="0" anchor="b"/>
                </a:tc>
              </a:tr>
              <a:tr h="580630">
                <a:tc vMerge="1">
                  <a:txBody>
                    <a:bodyPr/>
                    <a:lstStyle/>
                    <a:p>
                      <a:endParaRPr lang="it-IT"/>
                    </a:p>
                  </a:txBody>
                  <a:tcPr/>
                </a:tc>
                <a:tc>
                  <a:txBody>
                    <a:bodyPr/>
                    <a:lstStyle/>
                    <a:p>
                      <a:pPr algn="ctr" fontAlgn="ctr"/>
                      <a:r>
                        <a:rPr lang="it-IT" sz="1400" u="none" strike="noStrike">
                          <a:effectLst/>
                        </a:rPr>
                        <a:t> </a:t>
                      </a:r>
                      <a:endParaRPr lang="it-IT" sz="1400" b="1" i="0" u="none" strike="noStrike">
                        <a:solidFill>
                          <a:srgbClr val="000000"/>
                        </a:solidFill>
                        <a:effectLst/>
                        <a:latin typeface="Calibri"/>
                      </a:endParaRPr>
                    </a:p>
                  </a:txBody>
                  <a:tcPr marL="9525" marR="9525" marT="9525" marB="0" anchor="ctr"/>
                </a:tc>
                <a:tc>
                  <a:txBody>
                    <a:bodyPr/>
                    <a:lstStyle/>
                    <a:p>
                      <a:pPr algn="l" fontAlgn="b"/>
                      <a:r>
                        <a:rPr lang="it-IT" sz="1400" u="none" strike="noStrike">
                          <a:effectLst/>
                        </a:rPr>
                        <a:t>Associazioni di professionisti senza scopo di lucro riconosciute dagli ordini o collegi di cui sopra</a:t>
                      </a:r>
                      <a:endParaRPr lang="it-IT" sz="1400" b="0" i="0" u="none" strike="noStrike">
                        <a:solidFill>
                          <a:srgbClr val="000000"/>
                        </a:solidFill>
                        <a:effectLst/>
                        <a:latin typeface="Calibri"/>
                      </a:endParaRPr>
                    </a:p>
                  </a:txBody>
                  <a:tcPr marL="9525" marR="9525" marT="9525" marB="0" anchor="b"/>
                </a:tc>
              </a:tr>
              <a:tr h="580630">
                <a:tc vMerge="1">
                  <a:txBody>
                    <a:bodyPr/>
                    <a:lstStyle/>
                    <a:p>
                      <a:endParaRPr lang="it-IT"/>
                    </a:p>
                  </a:txBody>
                  <a:tcPr/>
                </a:tc>
                <a:tc>
                  <a:txBody>
                    <a:bodyPr/>
                    <a:lstStyle/>
                    <a:p>
                      <a:pPr algn="ctr" fontAlgn="ctr"/>
                      <a:r>
                        <a:rPr lang="it-IT" sz="1400" u="none" strike="noStrike">
                          <a:effectLst/>
                        </a:rPr>
                        <a:t> </a:t>
                      </a:r>
                      <a:endParaRPr lang="it-IT" sz="1400" b="1" i="0" u="none" strike="noStrike">
                        <a:solidFill>
                          <a:srgbClr val="000000"/>
                        </a:solidFill>
                        <a:effectLst/>
                        <a:latin typeface="Calibri"/>
                      </a:endParaRPr>
                    </a:p>
                  </a:txBody>
                  <a:tcPr marL="9525" marR="9525" marT="9525" marB="0" anchor="ctr"/>
                </a:tc>
                <a:tc>
                  <a:txBody>
                    <a:bodyPr/>
                    <a:lstStyle/>
                    <a:p>
                      <a:pPr algn="l" fontAlgn="b"/>
                      <a:r>
                        <a:rPr lang="it-IT" sz="1400" u="none" strike="noStrike" dirty="0">
                          <a:effectLst/>
                        </a:rPr>
                        <a:t>le aziende produttrici/distributrici/noleggiatrici/utilizzatrici di attrezzature (limitatamente ai loro lavoratori) - </a:t>
                      </a:r>
                      <a:r>
                        <a:rPr lang="it-IT" sz="1400" u="sng" strike="noStrike" dirty="0">
                          <a:effectLst>
                            <a:outerShdw blurRad="38100" dist="38100" dir="2700000" algn="tl">
                              <a:srgbClr val="000000">
                                <a:alpha val="43137"/>
                              </a:srgbClr>
                            </a:outerShdw>
                          </a:effectLst>
                        </a:rPr>
                        <a:t>accreditate</a:t>
                      </a:r>
                      <a:endParaRPr lang="it-IT" sz="1400" b="0" i="0" u="sng"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tc>
              </a:tr>
              <a:tr h="580630">
                <a:tc vMerge="1">
                  <a:txBody>
                    <a:bodyPr/>
                    <a:lstStyle/>
                    <a:p>
                      <a:endParaRPr lang="it-IT"/>
                    </a:p>
                  </a:txBody>
                  <a:tcPr/>
                </a:tc>
                <a:tc>
                  <a:txBody>
                    <a:bodyPr/>
                    <a:lstStyle/>
                    <a:p>
                      <a:pPr algn="ctr" fontAlgn="ctr"/>
                      <a:r>
                        <a:rPr lang="it-IT" sz="1400" u="none" strike="noStrike">
                          <a:effectLst/>
                        </a:rPr>
                        <a:t> </a:t>
                      </a:r>
                      <a:endParaRPr lang="it-IT" sz="1400" b="1" i="0" u="none" strike="noStrike">
                        <a:solidFill>
                          <a:srgbClr val="000000"/>
                        </a:solidFill>
                        <a:effectLst/>
                        <a:latin typeface="Calibri"/>
                      </a:endParaRPr>
                    </a:p>
                  </a:txBody>
                  <a:tcPr marL="9525" marR="9525" marT="9525" marB="0" anchor="ctr"/>
                </a:tc>
                <a:tc>
                  <a:txBody>
                    <a:bodyPr/>
                    <a:lstStyle/>
                    <a:p>
                      <a:pPr algn="l" fontAlgn="b"/>
                      <a:r>
                        <a:rPr lang="it-IT" sz="1400" u="none" strike="noStrike" dirty="0">
                          <a:effectLst/>
                        </a:rPr>
                        <a:t>i soggetti formatori con esperienza documentata </a:t>
                      </a:r>
                      <a:r>
                        <a:rPr lang="it-IT" sz="1400" u="none" strike="noStrike" dirty="0" smtClean="0">
                          <a:effectLst/>
                        </a:rPr>
                        <a:t>almeno </a:t>
                      </a:r>
                      <a:r>
                        <a:rPr lang="it-IT" sz="1400" u="none" strike="noStrike" dirty="0">
                          <a:effectLst/>
                        </a:rPr>
                        <a:t>triennale nella formazione per le specifiche attrezzature </a:t>
                      </a:r>
                      <a:r>
                        <a:rPr lang="it-IT" sz="1400" u="sng" strike="noStrike" dirty="0">
                          <a:effectLst>
                            <a:outerShdw blurRad="38100" dist="38100" dir="2700000" algn="tl">
                              <a:srgbClr val="000000">
                                <a:alpha val="43137"/>
                              </a:srgbClr>
                            </a:outerShdw>
                          </a:effectLst>
                        </a:rPr>
                        <a:t>accreditati</a:t>
                      </a:r>
                      <a:r>
                        <a:rPr lang="it-IT" sz="1400" u="none" strike="noStrike" dirty="0">
                          <a:effectLst/>
                        </a:rPr>
                        <a:t> </a:t>
                      </a:r>
                      <a:r>
                        <a:rPr lang="it-IT" sz="1400" u="none" strike="noStrike" dirty="0" smtClean="0">
                          <a:effectLst/>
                        </a:rPr>
                        <a:t>presso </a:t>
                      </a:r>
                      <a:r>
                        <a:rPr lang="it-IT" sz="1400" u="none" strike="noStrike" dirty="0">
                          <a:effectLst/>
                        </a:rPr>
                        <a:t>la Regione</a:t>
                      </a:r>
                      <a:endParaRPr lang="it-IT" sz="1400" b="0" i="0" u="none" strike="noStrike" dirty="0">
                        <a:solidFill>
                          <a:srgbClr val="000000"/>
                        </a:solidFill>
                        <a:effectLst/>
                        <a:latin typeface="Calibri"/>
                      </a:endParaRPr>
                    </a:p>
                  </a:txBody>
                  <a:tcPr marL="9525" marR="9525" marT="9525" marB="0" anchor="b"/>
                </a:tc>
              </a:tr>
              <a:tr h="580630">
                <a:tc vMerge="1">
                  <a:txBody>
                    <a:bodyPr/>
                    <a:lstStyle/>
                    <a:p>
                      <a:endParaRPr lang="it-IT"/>
                    </a:p>
                  </a:txBody>
                  <a:tcPr/>
                </a:tc>
                <a:tc>
                  <a:txBody>
                    <a:bodyPr/>
                    <a:lstStyle/>
                    <a:p>
                      <a:pPr algn="ctr" fontAlgn="ctr"/>
                      <a:r>
                        <a:rPr lang="it-IT" sz="1400" u="none" strike="noStrike">
                          <a:effectLst/>
                        </a:rPr>
                        <a:t> </a:t>
                      </a:r>
                      <a:endParaRPr lang="it-IT" sz="1400" b="1" i="0" u="none" strike="noStrike">
                        <a:solidFill>
                          <a:srgbClr val="000000"/>
                        </a:solidFill>
                        <a:effectLst/>
                        <a:latin typeface="Calibri"/>
                      </a:endParaRPr>
                    </a:p>
                  </a:txBody>
                  <a:tcPr marL="9525" marR="9525" marT="9525" marB="0" anchor="ctr"/>
                </a:tc>
                <a:tc>
                  <a:txBody>
                    <a:bodyPr/>
                    <a:lstStyle/>
                    <a:p>
                      <a:pPr algn="l" fontAlgn="b"/>
                      <a:r>
                        <a:rPr lang="it-IT" sz="1400" u="none" strike="noStrike" dirty="0">
                          <a:effectLst/>
                        </a:rPr>
                        <a:t>i soggetti formatori con esperienza documentata di almeno 6 anni nella formazione in materia di salute e sicurezza sul lavoro </a:t>
                      </a:r>
                      <a:r>
                        <a:rPr lang="it-IT" sz="1400" u="sng" strike="noStrike" dirty="0">
                          <a:effectLst>
                            <a:outerShdw blurRad="38100" dist="38100" dir="2700000" algn="tl">
                              <a:srgbClr val="000000">
                                <a:alpha val="43137"/>
                              </a:srgbClr>
                            </a:outerShdw>
                          </a:effectLst>
                        </a:rPr>
                        <a:t>accreditate</a:t>
                      </a:r>
                      <a:r>
                        <a:rPr lang="it-IT" sz="1400" u="none" strike="noStrike" dirty="0">
                          <a:effectLst/>
                        </a:rPr>
                        <a:t> presso la Regione</a:t>
                      </a:r>
                      <a:endParaRPr lang="it-IT" sz="1400" b="0" i="0" u="none" strike="noStrike" dirty="0">
                        <a:solidFill>
                          <a:srgbClr val="000000"/>
                        </a:solidFill>
                        <a:effectLst/>
                        <a:latin typeface="Calibri"/>
                      </a:endParaRPr>
                    </a:p>
                  </a:txBody>
                  <a:tcPr marL="9525" marR="9525" marT="9525" marB="0" anchor="b"/>
                </a:tc>
              </a:tr>
              <a:tr h="580630">
                <a:tc vMerge="1">
                  <a:txBody>
                    <a:bodyPr/>
                    <a:lstStyle/>
                    <a:p>
                      <a:endParaRPr lang="it-IT"/>
                    </a:p>
                  </a:txBody>
                  <a:tcPr/>
                </a:tc>
                <a:tc>
                  <a:txBody>
                    <a:bodyPr/>
                    <a:lstStyle/>
                    <a:p>
                      <a:pPr algn="ctr" fontAlgn="ctr"/>
                      <a:r>
                        <a:rPr lang="it-IT" sz="1400" u="none" strike="noStrike">
                          <a:effectLst/>
                        </a:rPr>
                        <a:t> </a:t>
                      </a:r>
                      <a:endParaRPr lang="it-IT" sz="1400" b="1" i="0" u="none" strike="noStrike">
                        <a:solidFill>
                          <a:srgbClr val="000000"/>
                        </a:solidFill>
                        <a:effectLst/>
                        <a:latin typeface="Calibri"/>
                      </a:endParaRPr>
                    </a:p>
                  </a:txBody>
                  <a:tcPr marL="9525" marR="9525" marT="9525" marB="0" anchor="ctr"/>
                </a:tc>
                <a:tc>
                  <a:txBody>
                    <a:bodyPr/>
                    <a:lstStyle/>
                    <a:p>
                      <a:pPr algn="l" fontAlgn="b"/>
                      <a:r>
                        <a:rPr lang="it-IT" sz="1400" b="0" u="none" strike="noStrike" dirty="0">
                          <a:effectLst/>
                        </a:rPr>
                        <a:t>gli enti bilaterali, gli Organismi Paritetici istituiti nel settore di impiego delle attrezzature oggetto della formazione</a:t>
                      </a:r>
                      <a:endParaRPr lang="it-IT" sz="1400" b="0" i="0" u="none" strike="noStrike" dirty="0">
                        <a:solidFill>
                          <a:srgbClr val="000000"/>
                        </a:solidFill>
                        <a:effectLst/>
                        <a:latin typeface="Calibri"/>
                      </a:endParaRPr>
                    </a:p>
                  </a:txBody>
                  <a:tcPr marL="9525" marR="9525" marT="9525" marB="0" anchor="b"/>
                </a:tc>
              </a:tr>
              <a:tr h="249028">
                <a:tc vMerge="1">
                  <a:txBody>
                    <a:bodyPr/>
                    <a:lstStyle/>
                    <a:p>
                      <a:endParaRPr lang="it-IT"/>
                    </a:p>
                  </a:txBody>
                  <a:tcPr/>
                </a:tc>
                <a:tc>
                  <a:txBody>
                    <a:bodyPr/>
                    <a:lstStyle/>
                    <a:p>
                      <a:pPr algn="ctr" fontAlgn="ctr"/>
                      <a:r>
                        <a:rPr lang="it-IT" sz="1400" u="none" strike="noStrike">
                          <a:effectLst/>
                        </a:rPr>
                        <a:t> </a:t>
                      </a:r>
                      <a:endParaRPr lang="it-IT" sz="1400" b="1" i="0" u="none" strike="noStrike">
                        <a:solidFill>
                          <a:srgbClr val="000000"/>
                        </a:solidFill>
                        <a:effectLst/>
                        <a:latin typeface="Calibri"/>
                      </a:endParaRPr>
                    </a:p>
                  </a:txBody>
                  <a:tcPr marL="9525" marR="9525" marT="9525" marB="0" anchor="ctr"/>
                </a:tc>
                <a:tc>
                  <a:txBody>
                    <a:bodyPr/>
                    <a:lstStyle/>
                    <a:p>
                      <a:pPr algn="l" fontAlgn="b"/>
                      <a:r>
                        <a:rPr lang="it-IT" sz="1400" u="none" strike="noStrike" dirty="0">
                          <a:effectLst/>
                        </a:rPr>
                        <a:t>le scuole edili costituite nell'ambito degli organismi paritetici</a:t>
                      </a:r>
                      <a:endParaRPr lang="it-IT"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xmlns="" val="10229101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65956" y="188640"/>
            <a:ext cx="7772400" cy="574675"/>
          </a:xfrm>
        </p:spPr>
        <p:txBody>
          <a:bodyPr/>
          <a:lstStyle/>
          <a:p>
            <a:pPr>
              <a:defRPr/>
            </a:pPr>
            <a:r>
              <a:rPr lang="it-IT" dirty="0" smtClean="0"/>
              <a:t>Requisiti</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xmlns="" val="3590562713"/>
              </p:ext>
            </p:extLst>
          </p:nvPr>
        </p:nvGraphicFramePr>
        <p:xfrm>
          <a:off x="539552" y="1124744"/>
          <a:ext cx="7776864" cy="5256578"/>
        </p:xfrm>
        <a:graphic>
          <a:graphicData uri="http://schemas.openxmlformats.org/drawingml/2006/table">
            <a:tbl>
              <a:tblPr firstRow="1" firstCol="1" bandRow="1">
                <a:tableStyleId>{5C22544A-7EE6-4342-B048-85BDC9FD1C3A}</a:tableStyleId>
              </a:tblPr>
              <a:tblGrid>
                <a:gridCol w="598220"/>
                <a:gridCol w="1009497"/>
                <a:gridCol w="897330"/>
                <a:gridCol w="5271817"/>
              </a:tblGrid>
              <a:tr h="691167">
                <a:tc rowSpan="6">
                  <a:txBody>
                    <a:bodyPr/>
                    <a:lstStyle/>
                    <a:p>
                      <a:pPr algn="ctr" fontAlgn="ctr"/>
                      <a:r>
                        <a:rPr lang="it-IT" sz="1600" u="none" strike="noStrike" dirty="0">
                          <a:effectLst/>
                        </a:rPr>
                        <a:t>REQUISITI </a:t>
                      </a:r>
                      <a:endParaRPr lang="it-IT" sz="1600" b="0" i="0" u="none" strike="noStrike" dirty="0">
                        <a:solidFill>
                          <a:srgbClr val="000000"/>
                        </a:solidFill>
                        <a:effectLst/>
                        <a:latin typeface="Calibri"/>
                      </a:endParaRPr>
                    </a:p>
                  </a:txBody>
                  <a:tcPr marL="9525" marR="9525" marT="9525" marB="0" vert="vert270" anchor="ct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dirty="0">
                          <a:effectLst/>
                        </a:rPr>
                        <a:t>responsabile del progetto formativo (può essere anche il docente)</a:t>
                      </a:r>
                      <a:endParaRPr lang="it-IT" sz="1600" b="0" i="0" u="none" strike="noStrike" dirty="0">
                        <a:solidFill>
                          <a:srgbClr val="000000"/>
                        </a:solidFill>
                        <a:effectLst/>
                        <a:latin typeface="Calibri"/>
                      </a:endParaRPr>
                    </a:p>
                  </a:txBody>
                  <a:tcPr marL="9525" marR="9525" marT="9525" marB="0" anchor="b"/>
                </a:tc>
                <a:tc hMerge="1">
                  <a:txBody>
                    <a:bodyPr/>
                    <a:lstStyle/>
                    <a:p>
                      <a:endParaRPr lang="it-IT"/>
                    </a:p>
                  </a:txBody>
                  <a:tcPr/>
                </a:tc>
              </a:tr>
              <a:tr h="352204">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a:effectLst/>
                        </a:rPr>
                        <a:t>registro di presenza dei partecipanti</a:t>
                      </a:r>
                      <a:endParaRPr lang="it-IT" sz="1600" b="0" i="0" u="none" strike="noStrike">
                        <a:solidFill>
                          <a:srgbClr val="000000"/>
                        </a:solidFill>
                        <a:effectLst/>
                        <a:latin typeface="Calibri"/>
                      </a:endParaRPr>
                    </a:p>
                  </a:txBody>
                  <a:tcPr marL="9525" marR="9525" marT="9525" marB="0" anchor="b"/>
                </a:tc>
                <a:tc hMerge="1">
                  <a:txBody>
                    <a:bodyPr/>
                    <a:lstStyle/>
                    <a:p>
                      <a:endParaRPr lang="it-IT"/>
                    </a:p>
                  </a:txBody>
                  <a:tcPr/>
                </a:tc>
              </a:tr>
              <a:tr h="352204">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dirty="0">
                          <a:effectLst/>
                        </a:rPr>
                        <a:t>numero dei partecipanti - </a:t>
                      </a:r>
                      <a:r>
                        <a:rPr lang="it-IT" sz="1600" u="none" strike="noStrike" dirty="0" err="1">
                          <a:effectLst/>
                        </a:rPr>
                        <a:t>max</a:t>
                      </a:r>
                      <a:r>
                        <a:rPr lang="it-IT" sz="1600" u="none" strike="noStrike" dirty="0">
                          <a:effectLst/>
                        </a:rPr>
                        <a:t> </a:t>
                      </a:r>
                      <a:r>
                        <a:rPr lang="it-IT" sz="1600" u="none" strike="noStrike" dirty="0" smtClean="0">
                          <a:effectLst/>
                        </a:rPr>
                        <a:t>24 (moduli</a:t>
                      </a:r>
                      <a:r>
                        <a:rPr lang="it-IT" sz="1600" u="none" strike="noStrike" baseline="0" dirty="0" smtClean="0">
                          <a:effectLst/>
                        </a:rPr>
                        <a:t> teorici giuridico e tecnico)</a:t>
                      </a:r>
                      <a:endParaRPr lang="it-IT" sz="1600" b="0" i="0" u="none" strike="noStrike" dirty="0">
                        <a:solidFill>
                          <a:srgbClr val="000000"/>
                        </a:solidFill>
                        <a:effectLst/>
                        <a:latin typeface="Calibri"/>
                      </a:endParaRPr>
                    </a:p>
                  </a:txBody>
                  <a:tcPr marL="9525" marR="9525" marT="9525" marB="0" anchor="b"/>
                </a:tc>
                <a:tc hMerge="1">
                  <a:txBody>
                    <a:bodyPr/>
                    <a:lstStyle/>
                    <a:p>
                      <a:endParaRPr lang="it-IT"/>
                    </a:p>
                  </a:txBody>
                  <a:tcPr/>
                </a:tc>
              </a:tr>
              <a:tr h="352204">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a:effectLst/>
                        </a:rPr>
                        <a:t>rapporto istruttore allievo per le parti pratiche (1:6)</a:t>
                      </a:r>
                      <a:endParaRPr lang="it-IT" sz="1600" b="0" i="0" u="none" strike="noStrike">
                        <a:solidFill>
                          <a:srgbClr val="000000"/>
                        </a:solidFill>
                        <a:effectLst/>
                        <a:latin typeface="Calibri"/>
                      </a:endParaRPr>
                    </a:p>
                  </a:txBody>
                  <a:tcPr marL="9525" marR="9525" marT="9525" marB="0" anchor="b"/>
                </a:tc>
                <a:tc hMerge="1">
                  <a:txBody>
                    <a:bodyPr/>
                    <a:lstStyle/>
                    <a:p>
                      <a:endParaRPr lang="it-IT"/>
                    </a:p>
                  </a:txBody>
                  <a:tcPr/>
                </a:tc>
              </a:tr>
              <a:tr h="352204">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dirty="0">
                          <a:effectLst/>
                        </a:rPr>
                        <a:t>area idonea per attività pratiche (v. </a:t>
                      </a:r>
                      <a:r>
                        <a:rPr lang="it-IT" sz="1600" u="none" strike="noStrike" dirty="0" err="1">
                          <a:effectLst/>
                        </a:rPr>
                        <a:t>all</a:t>
                      </a:r>
                      <a:r>
                        <a:rPr lang="it-IT" sz="1600" u="none" strike="noStrike" dirty="0">
                          <a:effectLst/>
                        </a:rPr>
                        <a:t> I)</a:t>
                      </a:r>
                      <a:endParaRPr lang="it-IT" sz="1600" b="0" i="0" u="none" strike="noStrike" dirty="0">
                        <a:solidFill>
                          <a:srgbClr val="000000"/>
                        </a:solidFill>
                        <a:effectLst/>
                        <a:latin typeface="Calibri"/>
                      </a:endParaRPr>
                    </a:p>
                  </a:txBody>
                  <a:tcPr marL="9525" marR="9525" marT="9525" marB="0" anchor="b"/>
                </a:tc>
                <a:tc hMerge="1">
                  <a:txBody>
                    <a:bodyPr/>
                    <a:lstStyle/>
                    <a:p>
                      <a:endParaRPr lang="it-IT"/>
                    </a:p>
                  </a:txBody>
                  <a:tcPr/>
                </a:tc>
              </a:tr>
              <a:tr h="352204">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a:effectLst/>
                        </a:rPr>
                        <a:t>assenze ammesse max 10% del monte orario complessivo</a:t>
                      </a:r>
                      <a:endParaRPr lang="it-IT" sz="1600" b="0" i="0" u="none" strike="noStrike">
                        <a:solidFill>
                          <a:srgbClr val="000000"/>
                        </a:solidFill>
                        <a:effectLst/>
                        <a:latin typeface="Calibri"/>
                      </a:endParaRPr>
                    </a:p>
                  </a:txBody>
                  <a:tcPr marL="9525" marR="9525" marT="9525" marB="0" anchor="b"/>
                </a:tc>
                <a:tc hMerge="1">
                  <a:txBody>
                    <a:bodyPr/>
                    <a:lstStyle/>
                    <a:p>
                      <a:endParaRPr lang="it-IT"/>
                    </a:p>
                  </a:txBody>
                  <a:tcPr/>
                </a:tc>
              </a:tr>
              <a:tr h="352204">
                <a:tc>
                  <a:txBody>
                    <a:bodyPr/>
                    <a:lstStyle/>
                    <a:p>
                      <a:pPr algn="l" fontAlgn="b"/>
                      <a:endParaRPr lang="it-IT" sz="1600" b="0" i="0" u="none" strike="noStrike">
                        <a:solidFill>
                          <a:srgbClr val="000000"/>
                        </a:solidFill>
                        <a:effectLst/>
                        <a:latin typeface="Calibri"/>
                      </a:endParaRPr>
                    </a:p>
                  </a:txBody>
                  <a:tcPr marL="9525" marR="9525" marT="9525" marB="0" anchor="b"/>
                </a:tc>
                <a:tc>
                  <a:txBody>
                    <a:bodyPr/>
                    <a:lstStyle/>
                    <a:p>
                      <a:pPr algn="ctr" fontAlgn="b"/>
                      <a:endParaRPr lang="it-IT" sz="1600" b="1" i="0" u="none" strike="noStrike">
                        <a:solidFill>
                          <a:srgbClr val="000000"/>
                        </a:solidFill>
                        <a:effectLst/>
                        <a:latin typeface="Calibri"/>
                      </a:endParaRPr>
                    </a:p>
                  </a:txBody>
                  <a:tcPr marL="9525" marR="9525" marT="9525" marB="0" anchor="b"/>
                </a:tc>
                <a:tc>
                  <a:txBody>
                    <a:bodyPr/>
                    <a:lstStyle/>
                    <a:p>
                      <a:pPr algn="l" fontAlgn="b"/>
                      <a:endParaRPr lang="it-IT" sz="1600" b="0" i="0" u="none" strike="noStrike">
                        <a:solidFill>
                          <a:srgbClr val="000000"/>
                        </a:solidFill>
                        <a:effectLst/>
                        <a:latin typeface="Calibri"/>
                      </a:endParaRPr>
                    </a:p>
                  </a:txBody>
                  <a:tcPr marL="9525" marR="9525" marT="9525" marB="0" anchor="b"/>
                </a:tc>
                <a:tc>
                  <a:txBody>
                    <a:bodyPr/>
                    <a:lstStyle/>
                    <a:p>
                      <a:pPr algn="l" fontAlgn="b"/>
                      <a:endParaRPr lang="it-IT" sz="1600" b="0" i="0" u="none" strike="noStrike">
                        <a:solidFill>
                          <a:srgbClr val="000000"/>
                        </a:solidFill>
                        <a:effectLst/>
                        <a:latin typeface="Calibri"/>
                      </a:endParaRPr>
                    </a:p>
                  </a:txBody>
                  <a:tcPr marL="9525" marR="9525" marT="9525" marB="0" anchor="b"/>
                </a:tc>
              </a:tr>
              <a:tr h="691167">
                <a:tc rowSpan="5">
                  <a:txBody>
                    <a:bodyPr/>
                    <a:lstStyle/>
                    <a:p>
                      <a:pPr algn="ctr" fontAlgn="ctr"/>
                      <a:r>
                        <a:rPr lang="it-IT" sz="1600" u="none" strike="noStrike">
                          <a:effectLst/>
                        </a:rPr>
                        <a:t>INOLTRE</a:t>
                      </a:r>
                      <a:endParaRPr lang="it-IT" sz="1600" b="0" i="0" u="none" strike="noStrike">
                        <a:solidFill>
                          <a:srgbClr val="000000"/>
                        </a:solidFill>
                        <a:effectLst/>
                        <a:latin typeface="Calibri"/>
                      </a:endParaRPr>
                    </a:p>
                  </a:txBody>
                  <a:tcPr marL="9525" marR="9525" marT="9525" marB="0" vert="vert270" anchor="ct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dirty="0">
                          <a:effectLst/>
                        </a:rPr>
                        <a:t>l'abilitazione ha validità di 5 anni (il rinnovo deve avvenire entro 5 anni)</a:t>
                      </a:r>
                      <a:endParaRPr lang="it-IT" sz="1600" b="0" i="0" u="none" strike="noStrike" dirty="0">
                        <a:solidFill>
                          <a:srgbClr val="000000"/>
                        </a:solidFill>
                        <a:effectLst/>
                        <a:latin typeface="Calibri"/>
                      </a:endParaRPr>
                    </a:p>
                  </a:txBody>
                  <a:tcPr marL="9525" marR="9525" marT="9525" marB="0" anchor="b"/>
                </a:tc>
                <a:tc hMerge="1">
                  <a:txBody>
                    <a:bodyPr/>
                    <a:lstStyle/>
                    <a:p>
                      <a:endParaRPr lang="it-IT"/>
                    </a:p>
                  </a:txBody>
                  <a:tcPr/>
                </a:tc>
              </a:tr>
              <a:tr h="352204">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dirty="0" smtClean="0">
                          <a:effectLst/>
                        </a:rPr>
                        <a:t>Il rinnovo avrà </a:t>
                      </a:r>
                      <a:r>
                        <a:rPr lang="it-IT" sz="1600" u="none" strike="noStrike" dirty="0">
                          <a:effectLst/>
                        </a:rPr>
                        <a:t>durata minima di 4 </a:t>
                      </a:r>
                      <a:r>
                        <a:rPr lang="it-IT" sz="1600" u="none" strike="noStrike" dirty="0" smtClean="0">
                          <a:effectLst/>
                        </a:rPr>
                        <a:t>ore </a:t>
                      </a:r>
                      <a:r>
                        <a:rPr lang="it-IT" sz="1600" u="none" strike="noStrike" dirty="0">
                          <a:effectLst/>
                        </a:rPr>
                        <a:t>(3 almeno di pratica)</a:t>
                      </a:r>
                      <a:endParaRPr lang="it-IT" sz="1600" b="0" i="0" u="none" strike="noStrike" dirty="0">
                        <a:solidFill>
                          <a:srgbClr val="000000"/>
                        </a:solidFill>
                        <a:effectLst/>
                        <a:latin typeface="Calibri"/>
                      </a:endParaRPr>
                    </a:p>
                  </a:txBody>
                  <a:tcPr marL="9525" marR="9525" marT="9525" marB="0" anchor="b"/>
                </a:tc>
                <a:tc hMerge="1">
                  <a:txBody>
                    <a:bodyPr/>
                    <a:lstStyle/>
                    <a:p>
                      <a:endParaRPr lang="it-IT"/>
                    </a:p>
                  </a:txBody>
                  <a:tcPr/>
                </a:tc>
              </a:tr>
              <a:tr h="352204">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a:effectLst/>
                        </a:rPr>
                        <a:t>la formazione verrà registrata nel libretto formativo del cittadino</a:t>
                      </a:r>
                      <a:endParaRPr lang="it-IT" sz="1600" b="0" i="0" u="none" strike="noStrike">
                        <a:solidFill>
                          <a:srgbClr val="000000"/>
                        </a:solidFill>
                        <a:effectLst/>
                        <a:latin typeface="Calibri"/>
                      </a:endParaRPr>
                    </a:p>
                  </a:txBody>
                  <a:tcPr marL="9525" marR="9525" marT="9525" marB="0" anchor="b"/>
                </a:tc>
                <a:tc hMerge="1">
                  <a:txBody>
                    <a:bodyPr/>
                    <a:lstStyle/>
                    <a:p>
                      <a:endParaRPr lang="it-IT"/>
                    </a:p>
                  </a:txBody>
                  <a:tcPr/>
                </a:tc>
              </a:tr>
              <a:tr h="352204">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a:effectLst/>
                        </a:rPr>
                        <a:t>è possibile la formazione via e-learning</a:t>
                      </a:r>
                      <a:endParaRPr lang="it-IT" sz="1600" b="0" i="0" u="none" strike="noStrike">
                        <a:solidFill>
                          <a:srgbClr val="000000"/>
                        </a:solidFill>
                        <a:effectLst/>
                        <a:latin typeface="Calibri"/>
                      </a:endParaRPr>
                    </a:p>
                  </a:txBody>
                  <a:tcPr marL="9525" marR="9525" marT="9525" marB="0" anchor="b"/>
                </a:tc>
                <a:tc hMerge="1">
                  <a:txBody>
                    <a:bodyPr/>
                    <a:lstStyle/>
                    <a:p>
                      <a:endParaRPr lang="it-IT"/>
                    </a:p>
                  </a:txBody>
                  <a:tcPr/>
                </a:tc>
              </a:tr>
              <a:tr h="352204">
                <a:tc vMerge="1">
                  <a:txBody>
                    <a:bodyPr/>
                    <a:lstStyle/>
                    <a:p>
                      <a:endParaRPr lang="it-IT"/>
                    </a:p>
                  </a:txBody>
                  <a:tcPr/>
                </a:tc>
                <a:tc>
                  <a:txBody>
                    <a:bodyPr/>
                    <a:lstStyle/>
                    <a:p>
                      <a:pPr algn="ctr" fontAlgn="ctr"/>
                      <a:r>
                        <a:rPr lang="it-IT" sz="1600" u="none" strike="noStrike">
                          <a:effectLst/>
                        </a:rPr>
                        <a:t> </a:t>
                      </a: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u="none" strike="noStrike" dirty="0">
                          <a:effectLst/>
                        </a:rPr>
                        <a:t>sono stabiliti i requisiti delle aree dedicate alla prova pratica</a:t>
                      </a:r>
                      <a:endParaRPr lang="it-IT" sz="1600" b="0" i="0" u="none" strike="noStrike" dirty="0">
                        <a:solidFill>
                          <a:srgbClr val="000000"/>
                        </a:solidFill>
                        <a:effectLst/>
                        <a:latin typeface="Calibri"/>
                      </a:endParaRPr>
                    </a:p>
                  </a:txBody>
                  <a:tcPr marL="9525" marR="9525" marT="9525" marB="0" anchor="b"/>
                </a:tc>
                <a:tc hMerge="1">
                  <a:txBody>
                    <a:bodyPr/>
                    <a:lstStyle/>
                    <a:p>
                      <a:endParaRPr lang="it-IT"/>
                    </a:p>
                  </a:txBody>
                  <a:tcPr/>
                </a:tc>
              </a:tr>
              <a:tr h="352204">
                <a:tc>
                  <a:txBody>
                    <a:bodyPr/>
                    <a:lstStyle/>
                    <a:p>
                      <a:pPr algn="ctr" fontAlgn="ctr"/>
                      <a:endParaRPr lang="it-IT" sz="1600" b="0" i="0" u="none" strike="noStrike" dirty="0">
                        <a:solidFill>
                          <a:srgbClr val="000000"/>
                        </a:solidFill>
                        <a:effectLst/>
                        <a:latin typeface="Calibri"/>
                      </a:endParaRPr>
                    </a:p>
                  </a:txBody>
                  <a:tcPr marL="9525" marR="9525" marT="9525" marB="0" vert="vert270" anchor="ctr"/>
                </a:tc>
                <a:tc>
                  <a:txBody>
                    <a:bodyPr/>
                    <a:lstStyle/>
                    <a:p>
                      <a:pPr algn="ctr" fontAlgn="ctr"/>
                      <a:endParaRPr lang="it-IT" sz="1600" b="1" i="0" u="none" strike="noStrike">
                        <a:solidFill>
                          <a:srgbClr val="000000"/>
                        </a:solidFill>
                        <a:effectLst/>
                        <a:latin typeface="Calibri"/>
                      </a:endParaRPr>
                    </a:p>
                  </a:txBody>
                  <a:tcPr marL="9525" marR="9525" marT="9525" marB="0" anchor="ctr"/>
                </a:tc>
                <a:tc gridSpan="2">
                  <a:txBody>
                    <a:bodyPr/>
                    <a:lstStyle/>
                    <a:p>
                      <a:pPr algn="l" fontAlgn="b"/>
                      <a:r>
                        <a:rPr lang="it-IT" sz="1600" b="0" i="0" u="none" strike="noStrike" dirty="0" smtClean="0">
                          <a:solidFill>
                            <a:srgbClr val="000000"/>
                          </a:solidFill>
                          <a:effectLst/>
                          <a:latin typeface="Calibri"/>
                        </a:rPr>
                        <a:t>Riconoscimento formazione pregressa e moduli per adeguamento</a:t>
                      </a:r>
                      <a:endParaRPr lang="it-IT" sz="1600" b="0" i="0" u="none" strike="noStrike" dirty="0">
                        <a:solidFill>
                          <a:srgbClr val="000000"/>
                        </a:solidFill>
                        <a:effectLst/>
                        <a:latin typeface="Calibri"/>
                      </a:endParaRPr>
                    </a:p>
                  </a:txBody>
                  <a:tcPr marL="9525" marR="9525" marT="9525" marB="0" anchor="b"/>
                </a:tc>
                <a:tc hMerge="1">
                  <a:txBody>
                    <a:bodyPr/>
                    <a:lstStyle/>
                    <a:p>
                      <a:endParaRPr lang="it-IT"/>
                    </a:p>
                  </a:txBody>
                  <a:tcPr/>
                </a:tc>
              </a:tr>
            </a:tbl>
          </a:graphicData>
        </a:graphic>
      </p:graphicFrame>
    </p:spTree>
    <p:extLst>
      <p:ext uri="{BB962C8B-B14F-4D97-AF65-F5344CB8AC3E}">
        <p14:creationId xmlns:p14="http://schemas.microsoft.com/office/powerpoint/2010/main" xmlns="" val="34986177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188640"/>
            <a:ext cx="7772400" cy="576263"/>
          </a:xfrm>
        </p:spPr>
        <p:txBody>
          <a:bodyPr/>
          <a:lstStyle/>
          <a:p>
            <a:pPr>
              <a:defRPr/>
            </a:pPr>
            <a:r>
              <a:rPr lang="it-IT" dirty="0" smtClean="0"/>
              <a:t>Requisiti</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xmlns="" val="2460252438"/>
              </p:ext>
            </p:extLst>
          </p:nvPr>
        </p:nvGraphicFramePr>
        <p:xfrm>
          <a:off x="611188" y="1052738"/>
          <a:ext cx="8064500" cy="5112566"/>
        </p:xfrm>
        <a:graphic>
          <a:graphicData uri="http://schemas.openxmlformats.org/drawingml/2006/table">
            <a:tbl>
              <a:tblPr firstCol="1" bandRow="1">
                <a:tableStyleId>{5C22544A-7EE6-4342-B048-85BDC9FD1C3A}</a:tableStyleId>
              </a:tblPr>
              <a:tblGrid>
                <a:gridCol w="1134070"/>
                <a:gridCol w="1008063"/>
                <a:gridCol w="5922367"/>
              </a:tblGrid>
              <a:tr h="293941">
                <a:tc>
                  <a:txBody>
                    <a:bodyPr/>
                    <a:lstStyle/>
                    <a:p>
                      <a:pPr algn="ctr" fontAlgn="ctr"/>
                      <a:r>
                        <a:rPr lang="it-IT" sz="1400" u="none" strike="noStrike" dirty="0" err="1">
                          <a:effectLst/>
                        </a:rPr>
                        <a:t>All</a:t>
                      </a:r>
                      <a:r>
                        <a:rPr lang="it-IT" sz="1400" u="none" strike="noStrike" dirty="0">
                          <a:effectLst/>
                        </a:rPr>
                        <a:t>. I </a:t>
                      </a:r>
                      <a:endParaRPr lang="it-IT" sz="1400" b="1" i="0" u="none" strike="noStrike" dirty="0">
                        <a:solidFill>
                          <a:srgbClr val="000000"/>
                        </a:solidFill>
                        <a:effectLst/>
                        <a:latin typeface="Calibri"/>
                      </a:endParaRPr>
                    </a:p>
                  </a:txBody>
                  <a:tcPr marL="9525" marR="9525" marT="9525" marB="0" anchor="ctr"/>
                </a:tc>
                <a:tc gridSpan="2">
                  <a:txBody>
                    <a:bodyPr/>
                    <a:lstStyle/>
                    <a:p>
                      <a:pPr algn="l" fontAlgn="b"/>
                      <a:r>
                        <a:rPr lang="it-IT" sz="1400" u="none" strike="noStrike" dirty="0" smtClean="0">
                          <a:effectLst/>
                        </a:rPr>
                        <a:t>area opportunamente delimitata</a:t>
                      </a:r>
                      <a:endParaRPr lang="it-IT" sz="1400" b="0" i="0" u="none" strike="noStrike" dirty="0">
                        <a:solidFill>
                          <a:srgbClr val="000000"/>
                        </a:solidFill>
                        <a:effectLst/>
                        <a:latin typeface="Calibri"/>
                      </a:endParaRPr>
                    </a:p>
                  </a:txBody>
                  <a:tcPr marL="9525" marR="9525" marT="9525" marB="0" anchor="b"/>
                </a:tc>
                <a:tc hMerge="1">
                  <a:txBody>
                    <a:bodyPr/>
                    <a:lstStyle/>
                    <a:p>
                      <a:endParaRPr lang="it-IT"/>
                    </a:p>
                  </a:txBody>
                  <a:tcPr/>
                </a:tc>
              </a:tr>
              <a:tr h="293941">
                <a:tc>
                  <a:txBody>
                    <a:bodyPr/>
                    <a:lstStyle/>
                    <a:p>
                      <a:pPr algn="ctr" fontAlgn="ctr"/>
                      <a:endParaRPr lang="it-IT" sz="1400" b="1" i="0" u="none" strike="noStrike" dirty="0">
                        <a:solidFill>
                          <a:srgbClr val="000000"/>
                        </a:solidFill>
                        <a:effectLst/>
                        <a:latin typeface="Calibri"/>
                      </a:endParaRPr>
                    </a:p>
                  </a:txBody>
                  <a:tcPr marL="9525" marR="9525" marT="9525" marB="0" anchor="ctr">
                    <a:solidFill>
                      <a:schemeClr val="bg1"/>
                    </a:solidFill>
                  </a:tcPr>
                </a:tc>
                <a:tc gridSpan="2">
                  <a:txBody>
                    <a:bodyPr/>
                    <a:lstStyle/>
                    <a:p>
                      <a:pPr algn="l" fontAlgn="b"/>
                      <a:r>
                        <a:rPr lang="it-IT" sz="1400" u="none" strike="noStrike" dirty="0">
                          <a:effectLst/>
                        </a:rPr>
                        <a:t>presenza di carichi, ostacoli per le necessarie manovre pratiche </a:t>
                      </a:r>
                      <a:endParaRPr lang="it-IT" sz="1400" b="0" i="0" u="none" strike="noStrike" dirty="0">
                        <a:solidFill>
                          <a:srgbClr val="000000"/>
                        </a:solidFill>
                        <a:effectLst/>
                        <a:latin typeface="Calibri"/>
                      </a:endParaRPr>
                    </a:p>
                  </a:txBody>
                  <a:tcPr marL="9525" marR="9525" marT="9525" marB="0" anchor="b"/>
                </a:tc>
                <a:tc hMerge="1">
                  <a:txBody>
                    <a:bodyPr/>
                    <a:lstStyle/>
                    <a:p>
                      <a:endParaRPr lang="it-IT"/>
                    </a:p>
                  </a:txBody>
                  <a:tcPr/>
                </a:tc>
              </a:tr>
              <a:tr h="575321">
                <a:tc>
                  <a:txBody>
                    <a:bodyPr/>
                    <a:lstStyle/>
                    <a:p>
                      <a:pPr algn="ctr" fontAlgn="ctr"/>
                      <a:endParaRPr lang="it-IT" sz="1400" b="1" i="0" u="none" strike="noStrike" dirty="0">
                        <a:solidFill>
                          <a:srgbClr val="000000"/>
                        </a:solidFill>
                        <a:effectLst/>
                        <a:latin typeface="Calibri"/>
                      </a:endParaRPr>
                    </a:p>
                  </a:txBody>
                  <a:tcPr marL="9525" marR="9525" marT="9525" marB="0" anchor="ctr">
                    <a:solidFill>
                      <a:schemeClr val="bg1"/>
                    </a:solidFill>
                  </a:tcPr>
                </a:tc>
                <a:tc gridSpan="2">
                  <a:txBody>
                    <a:bodyPr/>
                    <a:lstStyle/>
                    <a:p>
                      <a:pPr algn="l" fontAlgn="b"/>
                      <a:r>
                        <a:rPr lang="it-IT" sz="1400" u="none" strike="noStrike" dirty="0">
                          <a:effectLst/>
                        </a:rPr>
                        <a:t>presenza di attrezzature e accessori conformi alla tipologia per consentire addestramento</a:t>
                      </a:r>
                      <a:endParaRPr lang="it-IT" sz="1400" b="0" i="0" u="none" strike="noStrike" dirty="0">
                        <a:solidFill>
                          <a:srgbClr val="000000"/>
                        </a:solidFill>
                        <a:effectLst/>
                        <a:latin typeface="Calibri"/>
                      </a:endParaRPr>
                    </a:p>
                  </a:txBody>
                  <a:tcPr marL="9525" marR="9525" marT="9525" marB="0" anchor="b"/>
                </a:tc>
                <a:tc hMerge="1">
                  <a:txBody>
                    <a:bodyPr/>
                    <a:lstStyle/>
                    <a:p>
                      <a:endParaRPr lang="it-IT"/>
                    </a:p>
                  </a:txBody>
                  <a:tcPr/>
                </a:tc>
              </a:tr>
              <a:tr h="575321">
                <a:tc>
                  <a:txBody>
                    <a:bodyPr/>
                    <a:lstStyle/>
                    <a:p>
                      <a:pPr algn="ctr" fontAlgn="ctr"/>
                      <a:endParaRPr lang="it-IT" sz="1400" b="1" i="0" u="none" strike="noStrike" dirty="0">
                        <a:solidFill>
                          <a:srgbClr val="000000"/>
                        </a:solidFill>
                        <a:effectLst/>
                        <a:latin typeface="Calibri"/>
                      </a:endParaRPr>
                    </a:p>
                  </a:txBody>
                  <a:tcPr marL="9525" marR="9525" marT="9525" marB="0" anchor="ctr">
                    <a:solidFill>
                      <a:schemeClr val="bg1"/>
                    </a:solidFill>
                  </a:tcPr>
                </a:tc>
                <a:tc gridSpan="2">
                  <a:txBody>
                    <a:bodyPr/>
                    <a:lstStyle/>
                    <a:p>
                      <a:pPr algn="l" fontAlgn="b"/>
                      <a:r>
                        <a:rPr lang="it-IT" sz="1400" u="none" strike="noStrike" dirty="0">
                          <a:effectLst/>
                        </a:rPr>
                        <a:t>presenza dei dispositivi di protezione individuale necessari messi a disposizione nelle taglie e misure idonee per l'effettivo utilizzo</a:t>
                      </a:r>
                      <a:endParaRPr lang="it-IT" sz="1400" b="0" i="0" u="none" strike="noStrike" dirty="0">
                        <a:solidFill>
                          <a:srgbClr val="000000"/>
                        </a:solidFill>
                        <a:effectLst/>
                        <a:latin typeface="Calibri"/>
                      </a:endParaRPr>
                    </a:p>
                  </a:txBody>
                  <a:tcPr marL="9525" marR="9525" marT="9525" marB="0" anchor="b"/>
                </a:tc>
                <a:tc hMerge="1">
                  <a:txBody>
                    <a:bodyPr/>
                    <a:lstStyle/>
                    <a:p>
                      <a:endParaRPr lang="it-IT"/>
                    </a:p>
                  </a:txBody>
                  <a:tcPr/>
                </a:tc>
              </a:tr>
              <a:tr h="293941">
                <a:tc>
                  <a:txBody>
                    <a:bodyPr/>
                    <a:lstStyle/>
                    <a:p>
                      <a:pPr algn="ctr" fontAlgn="ctr"/>
                      <a:endParaRPr lang="it-IT" sz="1400" b="1" i="0" u="none" strike="noStrike" dirty="0">
                        <a:solidFill>
                          <a:srgbClr val="000000"/>
                        </a:solidFill>
                        <a:effectLst/>
                        <a:latin typeface="Calibri"/>
                      </a:endParaRPr>
                    </a:p>
                  </a:txBody>
                  <a:tcPr marL="9525" marR="9525" marT="9525" marB="0" anchor="ctr">
                    <a:solidFill>
                      <a:schemeClr val="bg1"/>
                    </a:solidFill>
                  </a:tcPr>
                </a:tc>
                <a:tc>
                  <a:txBody>
                    <a:bodyPr/>
                    <a:lstStyle/>
                    <a:p>
                      <a:pPr algn="l" fontAlgn="b"/>
                      <a:endParaRPr lang="it-IT" sz="1400" b="0" i="0" u="none" strike="noStrike">
                        <a:solidFill>
                          <a:srgbClr val="000000"/>
                        </a:solidFill>
                        <a:effectLst/>
                        <a:latin typeface="Calibri"/>
                      </a:endParaRPr>
                    </a:p>
                  </a:txBody>
                  <a:tcPr marL="9525" marR="9525" marT="9525" marB="0" anchor="b"/>
                </a:tc>
                <a:tc>
                  <a:txBody>
                    <a:bodyPr/>
                    <a:lstStyle/>
                    <a:p>
                      <a:pPr algn="l" fontAlgn="b"/>
                      <a:endParaRPr lang="it-IT" sz="1400" b="0" i="0" u="none" strike="noStrike">
                        <a:solidFill>
                          <a:srgbClr val="000000"/>
                        </a:solidFill>
                        <a:effectLst/>
                        <a:latin typeface="Calibri"/>
                      </a:endParaRPr>
                    </a:p>
                  </a:txBody>
                  <a:tcPr marL="9525" marR="9525" marT="9525" marB="0" anchor="b"/>
                </a:tc>
              </a:tr>
              <a:tr h="293941">
                <a:tc>
                  <a:txBody>
                    <a:bodyPr/>
                    <a:lstStyle/>
                    <a:p>
                      <a:pPr algn="ctr" fontAlgn="ctr"/>
                      <a:r>
                        <a:rPr lang="it-IT" sz="1400" u="none" strike="noStrike">
                          <a:effectLst/>
                        </a:rPr>
                        <a:t>All. II</a:t>
                      </a:r>
                      <a:endParaRPr lang="it-IT" sz="1400" b="1" i="0" u="none" strike="noStrike">
                        <a:solidFill>
                          <a:srgbClr val="000000"/>
                        </a:solidFill>
                        <a:effectLst/>
                        <a:latin typeface="Calibri"/>
                      </a:endParaRPr>
                    </a:p>
                  </a:txBody>
                  <a:tcPr marL="9525" marR="9525" marT="9525" marB="0" anchor="ctr"/>
                </a:tc>
                <a:tc gridSpan="2">
                  <a:txBody>
                    <a:bodyPr/>
                    <a:lstStyle/>
                    <a:p>
                      <a:pPr algn="l" fontAlgn="b"/>
                      <a:r>
                        <a:rPr lang="it-IT" sz="1400" u="none" strike="noStrike" dirty="0" smtClean="0">
                          <a:effectLst/>
                        </a:rPr>
                        <a:t> </a:t>
                      </a:r>
                      <a:r>
                        <a:rPr lang="it-IT" sz="1400" u="none" strike="noStrike" dirty="0">
                          <a:effectLst/>
                        </a:rPr>
                        <a:t>è consentita la formazione via e-learning:</a:t>
                      </a:r>
                      <a:endParaRPr lang="it-IT" sz="1400" b="0" i="0" u="none" strike="noStrike" dirty="0">
                        <a:solidFill>
                          <a:srgbClr val="000000"/>
                        </a:solidFill>
                        <a:effectLst/>
                        <a:latin typeface="Calibri"/>
                      </a:endParaRPr>
                    </a:p>
                  </a:txBody>
                  <a:tcPr marL="9525" marR="9525" marT="9525" marB="0" anchor="b"/>
                </a:tc>
                <a:tc hMerge="1">
                  <a:txBody>
                    <a:bodyPr/>
                    <a:lstStyle/>
                    <a:p>
                      <a:endParaRPr lang="it-IT"/>
                    </a:p>
                  </a:txBody>
                  <a:tcPr/>
                </a:tc>
              </a:tr>
              <a:tr h="293941">
                <a:tc>
                  <a:txBody>
                    <a:bodyPr/>
                    <a:lstStyle/>
                    <a:p>
                      <a:pPr algn="ctr" fontAlgn="ctr"/>
                      <a:endParaRPr lang="it-IT" sz="1400" b="1" i="0" u="none" strike="noStrike" dirty="0">
                        <a:solidFill>
                          <a:srgbClr val="000000"/>
                        </a:solidFill>
                        <a:effectLst/>
                        <a:latin typeface="Calibri"/>
                      </a:endParaRPr>
                    </a:p>
                  </a:txBody>
                  <a:tcPr marL="9525" marR="9525" marT="9525" marB="0" anchor="ctr">
                    <a:solidFill>
                      <a:schemeClr val="bg1"/>
                    </a:solidFill>
                  </a:tcPr>
                </a:tc>
                <a:tc gridSpan="2">
                  <a:txBody>
                    <a:bodyPr/>
                    <a:lstStyle/>
                    <a:p>
                      <a:pPr algn="l" fontAlgn="b"/>
                      <a:r>
                        <a:rPr lang="it-IT" sz="1400" u="none" strike="noStrike" dirty="0" smtClean="0">
                          <a:effectLst/>
                        </a:rPr>
                        <a:t> </a:t>
                      </a:r>
                      <a:r>
                        <a:rPr lang="it-IT" sz="1400" u="none" strike="noStrike" dirty="0">
                          <a:effectLst/>
                        </a:rPr>
                        <a:t>strumentazione idonea</a:t>
                      </a:r>
                      <a:endParaRPr lang="it-IT" sz="1400" b="0" i="0" u="none" strike="noStrike" dirty="0">
                        <a:solidFill>
                          <a:srgbClr val="000000"/>
                        </a:solidFill>
                        <a:effectLst/>
                        <a:latin typeface="Calibri"/>
                      </a:endParaRPr>
                    </a:p>
                  </a:txBody>
                  <a:tcPr marL="9525" marR="9525" marT="9525" marB="0" anchor="b"/>
                </a:tc>
                <a:tc hMerge="1">
                  <a:txBody>
                    <a:bodyPr/>
                    <a:lstStyle/>
                    <a:p>
                      <a:endParaRPr lang="it-IT"/>
                    </a:p>
                  </a:txBody>
                  <a:tcPr/>
                </a:tc>
              </a:tr>
              <a:tr h="856701">
                <a:tc>
                  <a:txBody>
                    <a:bodyPr/>
                    <a:lstStyle/>
                    <a:p>
                      <a:pPr algn="ctr" fontAlgn="ctr"/>
                      <a:endParaRPr lang="it-IT" sz="1400" b="1" i="0" u="none" strike="noStrike" dirty="0">
                        <a:solidFill>
                          <a:srgbClr val="000000"/>
                        </a:solidFill>
                        <a:effectLst/>
                        <a:latin typeface="Calibri"/>
                      </a:endParaRPr>
                    </a:p>
                  </a:txBody>
                  <a:tcPr marL="9525" marR="9525" marT="9525" marB="0" anchor="ctr">
                    <a:solidFill>
                      <a:schemeClr val="bg1"/>
                    </a:solidFill>
                  </a:tcPr>
                </a:tc>
                <a:tc gridSpan="2">
                  <a:txBody>
                    <a:bodyPr/>
                    <a:lstStyle/>
                    <a:p>
                      <a:pPr algn="l" fontAlgn="b"/>
                      <a:r>
                        <a:rPr lang="it-IT" sz="1400" u="none" strike="noStrike" dirty="0" smtClean="0">
                          <a:effectLst/>
                        </a:rPr>
                        <a:t> </a:t>
                      </a:r>
                      <a:r>
                        <a:rPr lang="it-IT" sz="1400" u="none" strike="noStrike" dirty="0">
                          <a:effectLst/>
                        </a:rPr>
                        <a:t>programma e materiale contenente (titolo, editore, obiettivi formativi, struttura durata e argomenti, regole, eventuali modalità di valutazione dell'apprendimento, strumenti di feedback</a:t>
                      </a:r>
                      <a:endParaRPr lang="it-IT" sz="1400" b="0" i="0" u="none" strike="noStrike" dirty="0">
                        <a:solidFill>
                          <a:srgbClr val="000000"/>
                        </a:solidFill>
                        <a:effectLst/>
                        <a:latin typeface="Calibri"/>
                      </a:endParaRPr>
                    </a:p>
                  </a:txBody>
                  <a:tcPr marL="9525" marR="9525" marT="9525" marB="0" anchor="b"/>
                </a:tc>
                <a:tc hMerge="1">
                  <a:txBody>
                    <a:bodyPr/>
                    <a:lstStyle/>
                    <a:p>
                      <a:endParaRPr lang="it-IT"/>
                    </a:p>
                  </a:txBody>
                  <a:tcPr/>
                </a:tc>
              </a:tr>
              <a:tr h="293941">
                <a:tc>
                  <a:txBody>
                    <a:bodyPr/>
                    <a:lstStyle/>
                    <a:p>
                      <a:pPr algn="ctr" fontAlgn="ctr"/>
                      <a:endParaRPr lang="it-IT" sz="1400" b="1" i="0" u="none" strike="noStrike" dirty="0">
                        <a:solidFill>
                          <a:srgbClr val="000000"/>
                        </a:solidFill>
                        <a:effectLst/>
                        <a:latin typeface="Calibri"/>
                      </a:endParaRPr>
                    </a:p>
                  </a:txBody>
                  <a:tcPr marL="9525" marR="9525" marT="9525" marB="0" anchor="ctr">
                    <a:solidFill>
                      <a:schemeClr val="bg1"/>
                    </a:solidFill>
                  </a:tcPr>
                </a:tc>
                <a:tc gridSpan="2">
                  <a:txBody>
                    <a:bodyPr/>
                    <a:lstStyle/>
                    <a:p>
                      <a:pPr algn="l" fontAlgn="b"/>
                      <a:r>
                        <a:rPr lang="it-IT" sz="1400" u="none" strike="noStrike" dirty="0" smtClean="0">
                          <a:effectLst/>
                        </a:rPr>
                        <a:t> </a:t>
                      </a:r>
                      <a:r>
                        <a:rPr lang="it-IT" sz="1400" u="none" strike="noStrike" dirty="0">
                          <a:effectLst/>
                        </a:rPr>
                        <a:t>deve essere garantita la diponibilità di un tutor esperto</a:t>
                      </a:r>
                      <a:endParaRPr lang="it-IT" sz="1400" b="0" i="0" u="none" strike="noStrike" dirty="0">
                        <a:solidFill>
                          <a:srgbClr val="000000"/>
                        </a:solidFill>
                        <a:effectLst/>
                        <a:latin typeface="Calibri"/>
                      </a:endParaRPr>
                    </a:p>
                  </a:txBody>
                  <a:tcPr marL="9525" marR="9525" marT="9525" marB="0" anchor="b"/>
                </a:tc>
                <a:tc hMerge="1">
                  <a:txBody>
                    <a:bodyPr/>
                    <a:lstStyle/>
                    <a:p>
                      <a:endParaRPr lang="it-IT"/>
                    </a:p>
                  </a:txBody>
                  <a:tcPr/>
                </a:tc>
              </a:tr>
              <a:tr h="293941">
                <a:tc>
                  <a:txBody>
                    <a:bodyPr/>
                    <a:lstStyle/>
                    <a:p>
                      <a:pPr algn="ctr" fontAlgn="ctr"/>
                      <a:endParaRPr lang="it-IT" sz="1400" b="1" i="0" u="none" strike="noStrike" dirty="0">
                        <a:solidFill>
                          <a:srgbClr val="000000"/>
                        </a:solidFill>
                        <a:effectLst/>
                        <a:latin typeface="Calibri"/>
                      </a:endParaRPr>
                    </a:p>
                  </a:txBody>
                  <a:tcPr marL="9525" marR="9525" marT="9525" marB="0" anchor="ctr">
                    <a:solidFill>
                      <a:schemeClr val="bg1"/>
                    </a:solidFill>
                  </a:tcPr>
                </a:tc>
                <a:tc gridSpan="2">
                  <a:txBody>
                    <a:bodyPr/>
                    <a:lstStyle/>
                    <a:p>
                      <a:pPr algn="l" fontAlgn="b"/>
                      <a:r>
                        <a:rPr lang="it-IT" sz="1400" u="none" strike="noStrike" dirty="0" smtClean="0">
                          <a:effectLst/>
                        </a:rPr>
                        <a:t> </a:t>
                      </a:r>
                      <a:r>
                        <a:rPr lang="it-IT" sz="1400" u="none" strike="noStrike" dirty="0">
                          <a:effectLst/>
                        </a:rPr>
                        <a:t>la prove di valutazione, obbligatorie, possono essere effettuate in presenza</a:t>
                      </a:r>
                      <a:endParaRPr lang="it-IT" sz="1400" b="0" i="0" u="none" strike="noStrike" dirty="0">
                        <a:solidFill>
                          <a:srgbClr val="000000"/>
                        </a:solidFill>
                        <a:effectLst/>
                        <a:latin typeface="Calibri"/>
                      </a:endParaRPr>
                    </a:p>
                  </a:txBody>
                  <a:tcPr marL="9525" marR="9525" marT="9525" marB="0" anchor="b"/>
                </a:tc>
                <a:tc hMerge="1">
                  <a:txBody>
                    <a:bodyPr/>
                    <a:lstStyle/>
                    <a:p>
                      <a:endParaRPr lang="it-IT"/>
                    </a:p>
                  </a:txBody>
                  <a:tcPr/>
                </a:tc>
              </a:tr>
              <a:tr h="753695">
                <a:tc>
                  <a:txBody>
                    <a:bodyPr/>
                    <a:lstStyle/>
                    <a:p>
                      <a:pPr algn="ctr" fontAlgn="ctr"/>
                      <a:endParaRPr lang="it-IT" sz="1400" b="1" i="0" u="none" strike="noStrike" dirty="0">
                        <a:solidFill>
                          <a:srgbClr val="000000"/>
                        </a:solidFill>
                        <a:effectLst/>
                        <a:latin typeface="Calibri"/>
                      </a:endParaRPr>
                    </a:p>
                  </a:txBody>
                  <a:tcPr marL="9525" marR="9525" marT="9525" marB="0" anchor="ctr">
                    <a:solidFill>
                      <a:schemeClr val="bg1"/>
                    </a:solidFill>
                  </a:tcPr>
                </a:tc>
                <a:tc gridSpan="2">
                  <a:txBody>
                    <a:bodyPr/>
                    <a:lstStyle/>
                    <a:p>
                      <a:pPr algn="l" fontAlgn="b"/>
                      <a:r>
                        <a:rPr lang="it-IT" sz="1400" u="none" strike="noStrike" dirty="0" smtClean="0">
                          <a:effectLst/>
                        </a:rPr>
                        <a:t> </a:t>
                      </a:r>
                      <a:r>
                        <a:rPr lang="it-IT" sz="1400" u="none" strike="noStrike" dirty="0">
                          <a:effectLst/>
                        </a:rPr>
                        <a:t>deve essere indicata la durata di studio prevista, la formazione deve essere validata dal tutor e certificata dai sistemi di tracciamento della piattaforma</a:t>
                      </a:r>
                      <a:endParaRPr lang="it-IT" sz="1400" b="0" i="0" u="none" strike="noStrike" dirty="0">
                        <a:solidFill>
                          <a:srgbClr val="000000"/>
                        </a:solidFill>
                        <a:effectLst/>
                        <a:latin typeface="Calibri"/>
                      </a:endParaRPr>
                    </a:p>
                  </a:txBody>
                  <a:tcPr marL="9525" marR="9525" marT="9525" marB="0" anchor="b"/>
                </a:tc>
                <a:tc hMerge="1">
                  <a:txBody>
                    <a:bodyPr/>
                    <a:lstStyle/>
                    <a:p>
                      <a:endParaRPr lang="it-IT"/>
                    </a:p>
                  </a:txBody>
                  <a:tcPr/>
                </a:tc>
              </a:tr>
              <a:tr h="293941">
                <a:tc>
                  <a:txBody>
                    <a:bodyPr/>
                    <a:lstStyle/>
                    <a:p>
                      <a:pPr algn="ctr" fontAlgn="ctr"/>
                      <a:endParaRPr lang="it-IT" sz="1400" b="1" i="0" u="none" strike="noStrike" dirty="0">
                        <a:solidFill>
                          <a:srgbClr val="000000"/>
                        </a:solidFill>
                        <a:effectLst/>
                        <a:latin typeface="Calibri"/>
                      </a:endParaRPr>
                    </a:p>
                  </a:txBody>
                  <a:tcPr marL="9525" marR="9525" marT="9525" marB="0" anchor="ctr">
                    <a:solidFill>
                      <a:schemeClr val="bg1"/>
                    </a:solidFill>
                  </a:tcPr>
                </a:tc>
                <a:tc gridSpan="2">
                  <a:txBody>
                    <a:bodyPr/>
                    <a:lstStyle/>
                    <a:p>
                      <a:pPr algn="l" fontAlgn="b"/>
                      <a:r>
                        <a:rPr lang="it-IT" sz="1400" u="none" strike="noStrike" dirty="0" smtClean="0">
                          <a:effectLst/>
                        </a:rPr>
                        <a:t>il </a:t>
                      </a:r>
                      <a:r>
                        <a:rPr lang="it-IT" sz="1400" u="none" strike="noStrike" dirty="0">
                          <a:effectLst/>
                        </a:rPr>
                        <a:t>linguaggio deve essere chiaro e adeguato ai destinatari</a:t>
                      </a:r>
                      <a:endParaRPr lang="it-IT" sz="1400" b="0" i="0" u="none" strike="noStrike" dirty="0">
                        <a:solidFill>
                          <a:srgbClr val="000000"/>
                        </a:solidFill>
                        <a:effectLst/>
                        <a:latin typeface="Calibri"/>
                      </a:endParaRPr>
                    </a:p>
                  </a:txBody>
                  <a:tcPr marL="9525" marR="9525" marT="9525" marB="0" anchor="b"/>
                </a:tc>
                <a:tc hMerge="1">
                  <a:txBody>
                    <a:bodyPr/>
                    <a:lstStyle/>
                    <a:p>
                      <a:endParaRPr lang="it-IT"/>
                    </a:p>
                  </a:txBody>
                  <a:tcPr/>
                </a:tc>
              </a:tr>
            </a:tbl>
          </a:graphicData>
        </a:graphic>
      </p:graphicFrame>
    </p:spTree>
    <p:extLst>
      <p:ext uri="{BB962C8B-B14F-4D97-AF65-F5344CB8AC3E}">
        <p14:creationId xmlns:p14="http://schemas.microsoft.com/office/powerpoint/2010/main" xmlns="" val="22668377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692696"/>
            <a:ext cx="7772400" cy="576263"/>
          </a:xfrm>
        </p:spPr>
        <p:txBody>
          <a:bodyPr/>
          <a:lstStyle/>
          <a:p>
            <a:pPr>
              <a:defRPr/>
            </a:pPr>
            <a:r>
              <a:rPr lang="it-IT" dirty="0" smtClean="0"/>
              <a:t>Tipologie di Macchine/Attrezzature</a:t>
            </a:r>
            <a:endParaRPr lang="it-IT" dirty="0"/>
          </a:p>
        </p:txBody>
      </p:sp>
      <p:graphicFrame>
        <p:nvGraphicFramePr>
          <p:cNvPr id="3" name="Tabella 2"/>
          <p:cNvGraphicFramePr>
            <a:graphicFrameLocks noGrp="1"/>
          </p:cNvGraphicFramePr>
          <p:nvPr/>
        </p:nvGraphicFramePr>
        <p:xfrm>
          <a:off x="395288" y="1557338"/>
          <a:ext cx="8064500" cy="4646925"/>
        </p:xfrm>
        <a:graphic>
          <a:graphicData uri="http://schemas.openxmlformats.org/drawingml/2006/table">
            <a:tbl>
              <a:tblPr firstRow="1" firstCol="1" bandRow="1">
                <a:tableStyleId>{5C22544A-7EE6-4342-B048-85BDC9FD1C3A}</a:tableStyleId>
              </a:tblPr>
              <a:tblGrid>
                <a:gridCol w="579594"/>
                <a:gridCol w="978063"/>
                <a:gridCol w="869389"/>
                <a:gridCol w="5107670"/>
                <a:gridCol w="529784"/>
              </a:tblGrid>
              <a:tr h="185864">
                <a:tc gridSpan="4">
                  <a:txBody>
                    <a:bodyPr/>
                    <a:lstStyle/>
                    <a:p>
                      <a:pPr algn="l" fontAlgn="b"/>
                      <a:r>
                        <a:rPr lang="it-IT" sz="1200" u="none" strike="noStrike" dirty="0" err="1">
                          <a:effectLst/>
                        </a:rPr>
                        <a:t>All</a:t>
                      </a:r>
                      <a:r>
                        <a:rPr lang="it-IT" sz="1200" u="none" strike="noStrike" dirty="0">
                          <a:effectLst/>
                        </a:rPr>
                        <a:t>. III &gt; PLE</a:t>
                      </a:r>
                      <a:endParaRPr lang="it-IT" sz="1200" b="1" i="0" u="none" strike="noStrike" dirty="0">
                        <a:solidFill>
                          <a:srgbClr val="000000"/>
                        </a:solidFill>
                        <a:effectLst/>
                        <a:latin typeface="Calibri"/>
                      </a:endParaRPr>
                    </a:p>
                  </a:txBody>
                  <a:tcPr marL="2997" marR="2997" marT="2997"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r>
                        <a:rPr lang="it-IT" sz="1200" u="none" strike="noStrike" dirty="0">
                          <a:effectLst/>
                        </a:rPr>
                        <a:t>Tot</a:t>
                      </a:r>
                      <a:endParaRPr lang="it-IT" sz="1200" b="0" i="0" u="none" strike="noStrike" dirty="0">
                        <a:solidFill>
                          <a:srgbClr val="000000"/>
                        </a:solidFill>
                        <a:effectLst/>
                        <a:latin typeface="Calibri"/>
                      </a:endParaRPr>
                    </a:p>
                  </a:txBody>
                  <a:tcPr marL="2997" marR="2997" marT="2997" marB="0" anchor="b"/>
                </a:tc>
              </a:tr>
              <a:tr h="185864">
                <a:tc>
                  <a:txBody>
                    <a:bodyPr/>
                    <a:lstStyle/>
                    <a:p>
                      <a:pPr algn="l" fontAlgn="b"/>
                      <a:r>
                        <a:rPr lang="it-IT" sz="1200" u="none" strike="noStrike" dirty="0">
                          <a:effectLst/>
                        </a:rPr>
                        <a:t> </a:t>
                      </a:r>
                      <a:endParaRPr lang="it-IT" sz="1200" b="0" i="0" u="none" strike="noStrike" dirty="0">
                        <a:solidFill>
                          <a:srgbClr val="000000"/>
                        </a:solidFill>
                        <a:effectLst/>
                        <a:latin typeface="Calibri"/>
                      </a:endParaRPr>
                    </a:p>
                  </a:txBody>
                  <a:tcPr marL="2997" marR="2997" marT="2997" marB="0" anchor="b"/>
                </a:tc>
                <a:tc>
                  <a:txBody>
                    <a:bodyPr/>
                    <a:lstStyle/>
                    <a:p>
                      <a:pPr algn="ctr" fontAlgn="b"/>
                      <a:r>
                        <a:rPr lang="it-IT" sz="1200" u="none" strike="noStrike">
                          <a:effectLst/>
                        </a:rPr>
                        <a:t>art. 1</a:t>
                      </a:r>
                      <a:endParaRPr lang="it-IT" sz="1200" b="1"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1 ora</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modulo giuridico</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dirty="0">
                          <a:effectLst/>
                        </a:rPr>
                        <a:t>art. 2</a:t>
                      </a:r>
                      <a:endParaRPr lang="it-IT" sz="1200" b="1" i="0" u="none" strike="noStrike" dirty="0">
                        <a:solidFill>
                          <a:srgbClr val="000000"/>
                        </a:solidFill>
                        <a:effectLst/>
                        <a:latin typeface="Calibri"/>
                      </a:endParaRPr>
                    </a:p>
                  </a:txBody>
                  <a:tcPr marL="2997" marR="2997" marT="2997" marB="0" anchor="b"/>
                </a:tc>
                <a:tc>
                  <a:txBody>
                    <a:bodyPr/>
                    <a:lstStyle/>
                    <a:p>
                      <a:pPr algn="l" fontAlgn="b"/>
                      <a:r>
                        <a:rPr lang="it-IT" sz="1200" u="none" strike="noStrike">
                          <a:effectLst/>
                        </a:rPr>
                        <a:t>3 ore</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modulo tecnico</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ctr" fontAlgn="b"/>
                      <a:endParaRPr lang="it-IT" sz="1200" b="1" i="0" u="none" strike="noStrike" dirty="0">
                        <a:solidFill>
                          <a:srgbClr val="000000"/>
                        </a:solidFill>
                        <a:effectLst/>
                        <a:latin typeface="Calibri"/>
                      </a:endParaRPr>
                    </a:p>
                  </a:txBody>
                  <a:tcPr marL="2997" marR="2997" marT="2997" marB="0" anchor="b"/>
                </a:tc>
                <a:tc>
                  <a:txBody>
                    <a:bodyPr/>
                    <a:lstStyle/>
                    <a:p>
                      <a:pPr algn="l" fontAlgn="b"/>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verifica intermedia</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dirty="0">
                          <a:effectLst/>
                        </a:rPr>
                        <a:t>art. 3.1</a:t>
                      </a:r>
                      <a:endParaRPr lang="it-IT" sz="1200" b="1" i="0" u="none" strike="noStrike" dirty="0">
                        <a:solidFill>
                          <a:srgbClr val="000000"/>
                        </a:solidFill>
                        <a:effectLst/>
                        <a:latin typeface="Calibri"/>
                      </a:endParaRPr>
                    </a:p>
                  </a:txBody>
                  <a:tcPr marL="2997" marR="2997" marT="2997" marB="0" anchor="b"/>
                </a:tc>
                <a:tc>
                  <a:txBody>
                    <a:bodyPr/>
                    <a:lstStyle/>
                    <a:p>
                      <a:pPr algn="l" fontAlgn="b"/>
                      <a:r>
                        <a:rPr lang="it-IT" sz="1200" u="none" strike="noStrike">
                          <a:effectLst/>
                        </a:rPr>
                        <a:t>4 ore</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modulo pratico specifico per PLE che opera su stabilizzatori</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8</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oppure</a:t>
                      </a:r>
                      <a:endParaRPr lang="it-IT" sz="1200" b="0" i="1" u="none" strike="noStrike">
                        <a:solidFill>
                          <a:srgbClr val="000000"/>
                        </a:solidFill>
                        <a:effectLst/>
                        <a:latin typeface="Calibri"/>
                      </a:endParaRPr>
                    </a:p>
                  </a:txBody>
                  <a:tcPr marL="2997" marR="2997" marT="2997" marB="0" anchor="b"/>
                </a:tc>
                <a:tc>
                  <a:txBody>
                    <a:bodyPr/>
                    <a:lstStyle/>
                    <a:p>
                      <a:pPr algn="ctr" fontAlgn="b"/>
                      <a:r>
                        <a:rPr lang="it-IT" sz="1200" u="none" strike="noStrike" dirty="0">
                          <a:effectLst/>
                        </a:rPr>
                        <a:t>art. 3.2</a:t>
                      </a:r>
                      <a:endParaRPr lang="it-IT" sz="1200" b="1" i="0" u="none" strike="noStrike" dirty="0">
                        <a:solidFill>
                          <a:srgbClr val="000000"/>
                        </a:solidFill>
                        <a:effectLst/>
                        <a:latin typeface="Calibri"/>
                      </a:endParaRPr>
                    </a:p>
                  </a:txBody>
                  <a:tcPr marL="2997" marR="2997" marT="2997" marB="0" anchor="b"/>
                </a:tc>
                <a:tc>
                  <a:txBody>
                    <a:bodyPr/>
                    <a:lstStyle/>
                    <a:p>
                      <a:pPr algn="l" fontAlgn="b"/>
                      <a:r>
                        <a:rPr lang="it-IT" sz="1200" u="none" strike="noStrike">
                          <a:effectLst/>
                        </a:rPr>
                        <a:t>4 ore</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modulo pratico specifico per PLE che opera senza stabilizzatori</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8</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oppure</a:t>
                      </a:r>
                      <a:endParaRPr lang="it-IT" sz="1200" b="0" i="1"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art. 3.3</a:t>
                      </a:r>
                      <a:endParaRPr lang="it-IT" sz="1200" b="1" i="0" u="none" strike="noStrike">
                        <a:solidFill>
                          <a:srgbClr val="000000"/>
                        </a:solidFill>
                        <a:effectLst/>
                        <a:latin typeface="Calibri"/>
                      </a:endParaRPr>
                    </a:p>
                  </a:txBody>
                  <a:tcPr marL="2997" marR="2997" marT="2997" marB="0" anchor="b"/>
                </a:tc>
                <a:tc>
                  <a:txBody>
                    <a:bodyPr/>
                    <a:lstStyle/>
                    <a:p>
                      <a:pPr algn="l" fontAlgn="b"/>
                      <a:r>
                        <a:rPr lang="it-IT" sz="1200" u="none" strike="noStrike" dirty="0">
                          <a:effectLst/>
                        </a:rPr>
                        <a:t>6 ore</a:t>
                      </a:r>
                      <a:endParaRPr lang="it-IT" sz="1200" b="0" i="0" u="none" strike="noStrike" dirty="0">
                        <a:solidFill>
                          <a:srgbClr val="000000"/>
                        </a:solidFill>
                        <a:effectLst/>
                        <a:latin typeface="Calibri"/>
                      </a:endParaRPr>
                    </a:p>
                  </a:txBody>
                  <a:tcPr marL="2997" marR="2997" marT="2997" marB="0" anchor="b"/>
                </a:tc>
                <a:tc>
                  <a:txBody>
                    <a:bodyPr/>
                    <a:lstStyle/>
                    <a:p>
                      <a:pPr algn="l" fontAlgn="b"/>
                      <a:r>
                        <a:rPr lang="it-IT" sz="1200" u="none" strike="noStrike">
                          <a:effectLst/>
                        </a:rPr>
                        <a:t>modulo pratico specifico per PLE con o senza stabilizzatori</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10</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art. 4</a:t>
                      </a:r>
                      <a:endParaRPr lang="it-IT" sz="1200" b="1"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prova pratica finale - valutazione</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endParaRPr lang="it-IT" sz="1200" b="0" i="0" u="none" strike="noStrike">
                        <a:solidFill>
                          <a:srgbClr val="000000"/>
                        </a:solidFill>
                        <a:effectLst/>
                        <a:latin typeface="Calibri"/>
                      </a:endParaRPr>
                    </a:p>
                  </a:txBody>
                  <a:tcPr marL="2997" marR="2997" marT="2997" marB="0" anchor="b"/>
                </a:tc>
                <a:tc>
                  <a:txBody>
                    <a:bodyPr/>
                    <a:lstStyle/>
                    <a:p>
                      <a:pPr algn="ctr" fontAlgn="b"/>
                      <a:endParaRPr lang="it-IT" sz="1200" b="1" i="0" u="none" strike="noStrike">
                        <a:solidFill>
                          <a:srgbClr val="000000"/>
                        </a:solidFill>
                        <a:effectLst/>
                        <a:latin typeface="Calibri"/>
                      </a:endParaRPr>
                    </a:p>
                  </a:txBody>
                  <a:tcPr marL="2997" marR="2997" marT="2997" marB="0" anchor="b"/>
                </a:tc>
                <a:tc>
                  <a:txBody>
                    <a:bodyPr/>
                    <a:lstStyle/>
                    <a:p>
                      <a:pPr algn="l" fontAlgn="b"/>
                      <a:endParaRPr lang="it-IT" sz="1200" b="0" i="0" u="none" strike="noStrike" dirty="0">
                        <a:solidFill>
                          <a:srgbClr val="000000"/>
                        </a:solidFill>
                        <a:effectLst/>
                        <a:latin typeface="Calibri"/>
                      </a:endParaRPr>
                    </a:p>
                  </a:txBody>
                  <a:tcPr marL="2997" marR="2997" marT="2997" marB="0" anchor="b"/>
                </a:tc>
                <a:tc>
                  <a:txBody>
                    <a:bodyPr/>
                    <a:lstStyle/>
                    <a:p>
                      <a:pPr algn="l" fontAlgn="b"/>
                      <a:endParaRPr lang="it-IT" sz="1200" b="0" i="0" u="none" strike="noStrike">
                        <a:solidFill>
                          <a:srgbClr val="000000"/>
                        </a:solidFill>
                        <a:effectLst/>
                        <a:latin typeface="Calibri"/>
                      </a:endParaRPr>
                    </a:p>
                  </a:txBody>
                  <a:tcPr marL="2997" marR="2997" marT="2997" marB="0" anchor="b"/>
                </a:tc>
                <a:tc>
                  <a:txBody>
                    <a:bodyPr/>
                    <a:lstStyle/>
                    <a:p>
                      <a:pPr algn="ctr" fontAlgn="b"/>
                      <a:endParaRPr lang="it-IT" sz="1200" b="0" i="0" u="none" strike="noStrike">
                        <a:solidFill>
                          <a:srgbClr val="000000"/>
                        </a:solidFill>
                        <a:effectLst/>
                        <a:latin typeface="Calibri"/>
                      </a:endParaRPr>
                    </a:p>
                  </a:txBody>
                  <a:tcPr marL="2997" marR="2997" marT="2997" marB="0" anchor="b"/>
                </a:tc>
              </a:tr>
              <a:tr h="185864">
                <a:tc gridSpan="4">
                  <a:txBody>
                    <a:bodyPr/>
                    <a:lstStyle/>
                    <a:p>
                      <a:pPr algn="l" fontAlgn="b"/>
                      <a:r>
                        <a:rPr lang="it-IT" sz="1200" u="none" strike="noStrike">
                          <a:effectLst/>
                        </a:rPr>
                        <a:t>All. IV &gt; GRU IDRAULICHE PER AUTOCARRO</a:t>
                      </a:r>
                      <a:endParaRPr lang="it-IT" sz="1200" b="1" i="0" u="none" strike="noStrike">
                        <a:solidFill>
                          <a:srgbClr val="000000"/>
                        </a:solidFill>
                        <a:effectLst/>
                        <a:latin typeface="Calibri"/>
                      </a:endParaRPr>
                    </a:p>
                  </a:txBody>
                  <a:tcPr marL="2997" marR="2997" marT="2997"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0" algn="ctr" defTabSz="914400" rtl="0" eaLnBrk="1" fontAlgn="b" latinLnBrk="0" hangingPunct="1"/>
                      <a:r>
                        <a:rPr lang="it-IT" sz="1200" b="1" u="none" strike="noStrike" kern="1200" dirty="0" smtClean="0">
                          <a:solidFill>
                            <a:schemeClr val="lt1"/>
                          </a:solidFill>
                          <a:effectLst/>
                          <a:latin typeface="+mn-lt"/>
                          <a:ea typeface="+mn-ea"/>
                          <a:cs typeface="+mn-cs"/>
                        </a:rPr>
                        <a:t>Tot</a:t>
                      </a:r>
                      <a:endParaRPr lang="it-IT" sz="1200" b="1" u="none" strike="noStrike" kern="1200" dirty="0">
                        <a:solidFill>
                          <a:schemeClr val="lt1"/>
                        </a:solidFill>
                        <a:effectLst/>
                        <a:latin typeface="+mn-lt"/>
                        <a:ea typeface="+mn-ea"/>
                        <a:cs typeface="+mn-cs"/>
                      </a:endParaRPr>
                    </a:p>
                  </a:txBody>
                  <a:tcPr marL="2997" marR="2997" marT="2997" marB="0" anchor="b">
                    <a:solidFill>
                      <a:schemeClr val="tx2">
                        <a:lumMod val="60000"/>
                        <a:lumOff val="40000"/>
                      </a:schemeClr>
                    </a:solidFill>
                  </a:tcPr>
                </a:tc>
              </a:tr>
              <a:tr h="185864">
                <a:tc>
                  <a:txBody>
                    <a:bodyPr/>
                    <a:lstStyle/>
                    <a:p>
                      <a:pPr algn="l" fontAlgn="t"/>
                      <a:r>
                        <a:rPr lang="it-IT" sz="1200" u="none" strike="noStrike">
                          <a:effectLst/>
                        </a:rPr>
                        <a:t> </a:t>
                      </a:r>
                      <a:endParaRPr lang="it-IT" sz="1200" b="0" i="0" u="none" strike="noStrike">
                        <a:solidFill>
                          <a:srgbClr val="000000"/>
                        </a:solidFill>
                        <a:effectLst/>
                        <a:latin typeface="Calibri"/>
                      </a:endParaRPr>
                    </a:p>
                  </a:txBody>
                  <a:tcPr marL="2997" marR="2997" marT="2997" marB="0"/>
                </a:tc>
                <a:tc>
                  <a:txBody>
                    <a:bodyPr/>
                    <a:lstStyle/>
                    <a:p>
                      <a:pPr algn="ctr" fontAlgn="t"/>
                      <a:r>
                        <a:rPr lang="it-IT" sz="1200" u="none" strike="noStrike">
                          <a:effectLst/>
                        </a:rPr>
                        <a:t>art. 1</a:t>
                      </a:r>
                      <a:endParaRPr lang="it-IT" sz="1200" b="1" i="0" u="none" strike="noStrike">
                        <a:solidFill>
                          <a:srgbClr val="000000"/>
                        </a:solidFill>
                        <a:effectLst/>
                        <a:latin typeface="Calibri"/>
                      </a:endParaRPr>
                    </a:p>
                  </a:txBody>
                  <a:tcPr marL="2997" marR="2997" marT="2997" marB="0"/>
                </a:tc>
                <a:tc>
                  <a:txBody>
                    <a:bodyPr/>
                    <a:lstStyle/>
                    <a:p>
                      <a:pPr algn="l" fontAlgn="b"/>
                      <a:r>
                        <a:rPr lang="it-IT" sz="1200" u="none" strike="noStrike">
                          <a:effectLst/>
                        </a:rPr>
                        <a:t>1 ora</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modulo giuridico</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r>
              <a:tr h="185864">
                <a:tc>
                  <a:txBody>
                    <a:bodyPr/>
                    <a:lstStyle/>
                    <a:p>
                      <a:pPr algn="l" fontAlgn="t"/>
                      <a:r>
                        <a:rPr lang="it-IT" sz="1200" u="none" strike="noStrike">
                          <a:effectLst/>
                        </a:rPr>
                        <a:t> </a:t>
                      </a:r>
                      <a:endParaRPr lang="it-IT" sz="1200" b="0" i="0" u="none" strike="noStrike">
                        <a:solidFill>
                          <a:srgbClr val="000000"/>
                        </a:solidFill>
                        <a:effectLst/>
                        <a:latin typeface="Calibri"/>
                      </a:endParaRPr>
                    </a:p>
                  </a:txBody>
                  <a:tcPr marL="2997" marR="2997" marT="2997" marB="0"/>
                </a:tc>
                <a:tc>
                  <a:txBody>
                    <a:bodyPr/>
                    <a:lstStyle/>
                    <a:p>
                      <a:pPr algn="ctr" fontAlgn="t"/>
                      <a:r>
                        <a:rPr lang="it-IT" sz="1200" u="none" strike="noStrike">
                          <a:effectLst/>
                        </a:rPr>
                        <a:t>art. 2</a:t>
                      </a:r>
                      <a:endParaRPr lang="it-IT" sz="1200" b="1" i="0" u="none" strike="noStrike">
                        <a:solidFill>
                          <a:srgbClr val="000000"/>
                        </a:solidFill>
                        <a:effectLst/>
                        <a:latin typeface="Calibri"/>
                      </a:endParaRPr>
                    </a:p>
                  </a:txBody>
                  <a:tcPr marL="2997" marR="2997" marT="2997" marB="0"/>
                </a:tc>
                <a:tc>
                  <a:txBody>
                    <a:bodyPr/>
                    <a:lstStyle/>
                    <a:p>
                      <a:pPr algn="l" fontAlgn="b"/>
                      <a:r>
                        <a:rPr lang="it-IT" sz="1200" u="none" strike="noStrike">
                          <a:effectLst/>
                        </a:rPr>
                        <a:t>3 ore</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modulo tecnico</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r>
              <a:tr h="185864">
                <a:tc>
                  <a:txBody>
                    <a:bodyPr/>
                    <a:lstStyle/>
                    <a:p>
                      <a:pPr algn="l" fontAlgn="t"/>
                      <a:r>
                        <a:rPr lang="it-IT" sz="1200" u="none" strike="noStrike">
                          <a:effectLst/>
                        </a:rPr>
                        <a:t> </a:t>
                      </a:r>
                      <a:endParaRPr lang="it-IT" sz="1200" b="0" i="0" u="none" strike="noStrike">
                        <a:solidFill>
                          <a:srgbClr val="000000"/>
                        </a:solidFill>
                        <a:effectLst/>
                        <a:latin typeface="Calibri"/>
                      </a:endParaRPr>
                    </a:p>
                  </a:txBody>
                  <a:tcPr marL="2997" marR="2997" marT="2997" marB="0"/>
                </a:tc>
                <a:tc>
                  <a:txBody>
                    <a:bodyPr/>
                    <a:lstStyle/>
                    <a:p>
                      <a:pPr algn="ctr" fontAlgn="t"/>
                      <a:endParaRPr lang="it-IT" sz="1200" b="1" i="0" u="none" strike="noStrike">
                        <a:solidFill>
                          <a:srgbClr val="000000"/>
                        </a:solidFill>
                        <a:effectLst/>
                        <a:latin typeface="Calibri"/>
                      </a:endParaRPr>
                    </a:p>
                  </a:txBody>
                  <a:tcPr marL="2997" marR="2997" marT="2997" marB="0"/>
                </a:tc>
                <a:tc>
                  <a:txBody>
                    <a:bodyPr/>
                    <a:lstStyle/>
                    <a:p>
                      <a:pPr algn="l" fontAlgn="b"/>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dirty="0">
                          <a:effectLst/>
                        </a:rPr>
                        <a:t>verifica intermedia</a:t>
                      </a:r>
                      <a:endParaRPr lang="it-IT" sz="1200" b="0" i="0" u="none" strike="noStrike" dirty="0">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r>
              <a:tr h="185864">
                <a:tc>
                  <a:txBody>
                    <a:bodyPr/>
                    <a:lstStyle/>
                    <a:p>
                      <a:pPr algn="l" fontAlgn="t"/>
                      <a:r>
                        <a:rPr lang="it-IT" sz="1200" u="none" strike="noStrike">
                          <a:effectLst/>
                        </a:rPr>
                        <a:t> </a:t>
                      </a:r>
                      <a:endParaRPr lang="it-IT" sz="1200" b="0" i="0" u="none" strike="noStrike">
                        <a:solidFill>
                          <a:srgbClr val="000000"/>
                        </a:solidFill>
                        <a:effectLst/>
                        <a:latin typeface="Calibri"/>
                      </a:endParaRPr>
                    </a:p>
                  </a:txBody>
                  <a:tcPr marL="2997" marR="2997" marT="2997" marB="0"/>
                </a:tc>
                <a:tc>
                  <a:txBody>
                    <a:bodyPr/>
                    <a:lstStyle/>
                    <a:p>
                      <a:pPr algn="ctr" fontAlgn="t"/>
                      <a:r>
                        <a:rPr lang="it-IT" sz="1200" u="none" strike="noStrike">
                          <a:effectLst/>
                        </a:rPr>
                        <a:t>art. 3</a:t>
                      </a:r>
                      <a:endParaRPr lang="it-IT" sz="1200" b="1" i="0" u="none" strike="noStrike">
                        <a:solidFill>
                          <a:srgbClr val="000000"/>
                        </a:solidFill>
                        <a:effectLst/>
                        <a:latin typeface="Calibri"/>
                      </a:endParaRPr>
                    </a:p>
                  </a:txBody>
                  <a:tcPr marL="2997" marR="2997" marT="2997" marB="0"/>
                </a:tc>
                <a:tc>
                  <a:txBody>
                    <a:bodyPr/>
                    <a:lstStyle/>
                    <a:p>
                      <a:pPr algn="l" fontAlgn="b"/>
                      <a:r>
                        <a:rPr lang="it-IT" sz="1200" u="none" strike="noStrike">
                          <a:effectLst/>
                        </a:rPr>
                        <a:t>8 ore</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modulo pratico</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12</a:t>
                      </a:r>
                      <a:endParaRPr lang="it-IT" sz="1200" b="0" i="0" u="none" strike="noStrike">
                        <a:solidFill>
                          <a:srgbClr val="000000"/>
                        </a:solidFill>
                        <a:effectLst/>
                        <a:latin typeface="Calibri"/>
                      </a:endParaRPr>
                    </a:p>
                  </a:txBody>
                  <a:tcPr marL="2997" marR="2997" marT="2997" marB="0" anchor="b"/>
                </a:tc>
              </a:tr>
              <a:tr h="185864">
                <a:tc>
                  <a:txBody>
                    <a:bodyPr/>
                    <a:lstStyle/>
                    <a:p>
                      <a:pPr algn="l" fontAlgn="t"/>
                      <a:r>
                        <a:rPr lang="it-IT" sz="1200" u="none" strike="noStrike">
                          <a:effectLst/>
                        </a:rPr>
                        <a:t> </a:t>
                      </a:r>
                      <a:endParaRPr lang="it-IT" sz="1200" b="0" i="0" u="none" strike="noStrike">
                        <a:solidFill>
                          <a:srgbClr val="000000"/>
                        </a:solidFill>
                        <a:effectLst/>
                        <a:latin typeface="Calibri"/>
                      </a:endParaRPr>
                    </a:p>
                  </a:txBody>
                  <a:tcPr marL="2997" marR="2997" marT="2997" marB="0"/>
                </a:tc>
                <a:tc>
                  <a:txBody>
                    <a:bodyPr/>
                    <a:lstStyle/>
                    <a:p>
                      <a:pPr algn="ctr" fontAlgn="t"/>
                      <a:r>
                        <a:rPr lang="it-IT" sz="1200" u="none" strike="noStrike">
                          <a:effectLst/>
                        </a:rPr>
                        <a:t>art. 4</a:t>
                      </a:r>
                      <a:endParaRPr lang="it-IT" sz="1200" b="1" i="0" u="none" strike="noStrike">
                        <a:solidFill>
                          <a:srgbClr val="000000"/>
                        </a:solidFill>
                        <a:effectLst/>
                        <a:latin typeface="Calibri"/>
                      </a:endParaRPr>
                    </a:p>
                  </a:txBody>
                  <a:tcPr marL="2997" marR="2997" marT="2997" marB="0"/>
                </a:tc>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prova pratica finale - valutazione</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endParaRPr lang="it-IT" sz="1200" b="0" i="0" u="none" strike="noStrike">
                        <a:solidFill>
                          <a:srgbClr val="000000"/>
                        </a:solidFill>
                        <a:effectLst/>
                        <a:latin typeface="Calibri"/>
                      </a:endParaRPr>
                    </a:p>
                  </a:txBody>
                  <a:tcPr marL="2997" marR="2997" marT="2997" marB="0" anchor="b"/>
                </a:tc>
                <a:tc>
                  <a:txBody>
                    <a:bodyPr/>
                    <a:lstStyle/>
                    <a:p>
                      <a:pPr algn="ctr" fontAlgn="b"/>
                      <a:endParaRPr lang="it-IT" sz="1200" b="1" i="0" u="none" strike="noStrike">
                        <a:solidFill>
                          <a:srgbClr val="000000"/>
                        </a:solidFill>
                        <a:effectLst/>
                        <a:latin typeface="Calibri"/>
                      </a:endParaRPr>
                    </a:p>
                  </a:txBody>
                  <a:tcPr marL="2997" marR="2997" marT="2997" marB="0" anchor="b"/>
                </a:tc>
                <a:tc>
                  <a:txBody>
                    <a:bodyPr/>
                    <a:lstStyle/>
                    <a:p>
                      <a:pPr algn="l" fontAlgn="b"/>
                      <a:endParaRPr lang="it-IT" sz="1200" b="0" i="0" u="none" strike="noStrike">
                        <a:solidFill>
                          <a:srgbClr val="000000"/>
                        </a:solidFill>
                        <a:effectLst/>
                        <a:latin typeface="Calibri"/>
                      </a:endParaRPr>
                    </a:p>
                  </a:txBody>
                  <a:tcPr marL="2997" marR="2997" marT="2997" marB="0" anchor="b"/>
                </a:tc>
                <a:tc>
                  <a:txBody>
                    <a:bodyPr/>
                    <a:lstStyle/>
                    <a:p>
                      <a:pPr algn="l" fontAlgn="b"/>
                      <a:endParaRPr lang="it-IT" sz="1200" b="0" i="0" u="none" strike="noStrike">
                        <a:solidFill>
                          <a:srgbClr val="000000"/>
                        </a:solidFill>
                        <a:effectLst/>
                        <a:latin typeface="Calibri"/>
                      </a:endParaRPr>
                    </a:p>
                  </a:txBody>
                  <a:tcPr marL="2997" marR="2997" marT="2997" marB="0" anchor="b"/>
                </a:tc>
                <a:tc>
                  <a:txBody>
                    <a:bodyPr/>
                    <a:lstStyle/>
                    <a:p>
                      <a:pPr algn="ctr" fontAlgn="b"/>
                      <a:endParaRPr lang="it-IT" sz="1200" b="0" i="0" u="none" strike="noStrike">
                        <a:solidFill>
                          <a:srgbClr val="000000"/>
                        </a:solidFill>
                        <a:effectLst/>
                        <a:latin typeface="Calibri"/>
                      </a:endParaRPr>
                    </a:p>
                  </a:txBody>
                  <a:tcPr marL="2997" marR="2997" marT="2997" marB="0" anchor="b"/>
                </a:tc>
              </a:tr>
              <a:tr h="185864">
                <a:tc gridSpan="4">
                  <a:txBody>
                    <a:bodyPr/>
                    <a:lstStyle/>
                    <a:p>
                      <a:pPr algn="l" fontAlgn="b"/>
                      <a:r>
                        <a:rPr lang="it-IT" sz="1200" u="none" strike="noStrike">
                          <a:effectLst/>
                        </a:rPr>
                        <a:t>All. V &gt; GRU A TORRE</a:t>
                      </a:r>
                      <a:endParaRPr lang="it-IT" sz="1200" b="1" i="0" u="none" strike="noStrike">
                        <a:solidFill>
                          <a:srgbClr val="000000"/>
                        </a:solidFill>
                        <a:effectLst/>
                        <a:latin typeface="Calibri"/>
                      </a:endParaRPr>
                    </a:p>
                  </a:txBody>
                  <a:tcPr marL="2997" marR="2997" marT="2997"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r>
                        <a:rPr lang="it-IT" sz="1200" u="none" strike="noStrike" dirty="0" smtClean="0">
                          <a:solidFill>
                            <a:schemeClr val="bg1"/>
                          </a:solidFill>
                          <a:effectLst/>
                        </a:rPr>
                        <a:t>Tot</a:t>
                      </a:r>
                      <a:endParaRPr lang="it-IT" sz="1200" b="0" i="0" u="none" strike="noStrike" dirty="0">
                        <a:solidFill>
                          <a:schemeClr val="bg1"/>
                        </a:solidFill>
                        <a:effectLst/>
                        <a:latin typeface="Calibri"/>
                      </a:endParaRPr>
                    </a:p>
                  </a:txBody>
                  <a:tcPr marL="2997" marR="2997" marT="2997" marB="0" anchor="b">
                    <a:solidFill>
                      <a:schemeClr val="tx2">
                        <a:lumMod val="60000"/>
                        <a:lumOff val="40000"/>
                      </a:schemeClr>
                    </a:solidFill>
                  </a:tcPr>
                </a:tc>
              </a:tr>
              <a:tr h="185864">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art. 1</a:t>
                      </a:r>
                      <a:endParaRPr lang="it-IT" sz="1200" b="1"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1 ora</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modulo giuridico</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art. 2</a:t>
                      </a:r>
                      <a:endParaRPr lang="it-IT" sz="1200" b="1"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7 ore</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dirty="0">
                          <a:effectLst/>
                        </a:rPr>
                        <a:t>modulo tecnico</a:t>
                      </a:r>
                      <a:endParaRPr lang="it-IT" sz="1200" b="0" i="0" u="none" strike="noStrike" dirty="0">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ctr" fontAlgn="b"/>
                      <a:endParaRPr lang="it-IT" sz="1200" b="1" i="0" u="none" strike="noStrike">
                        <a:solidFill>
                          <a:srgbClr val="000000"/>
                        </a:solidFill>
                        <a:effectLst/>
                        <a:latin typeface="Calibri"/>
                      </a:endParaRPr>
                    </a:p>
                  </a:txBody>
                  <a:tcPr marL="2997" marR="2997" marT="2997" marB="0" anchor="b"/>
                </a:tc>
                <a:tc>
                  <a:txBody>
                    <a:bodyPr/>
                    <a:lstStyle/>
                    <a:p>
                      <a:pPr algn="l" fontAlgn="b"/>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verifica intermedia</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art. 3.1</a:t>
                      </a:r>
                      <a:endParaRPr lang="it-IT" sz="1200" b="1"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4 ore</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modulo pratico per gru a rotazione in basso</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12</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oppure</a:t>
                      </a:r>
                      <a:endParaRPr lang="it-IT" sz="1200" b="0" i="1"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art. 3.2</a:t>
                      </a:r>
                      <a:endParaRPr lang="it-IT" sz="1200" b="1"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4 ore</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dirty="0">
                          <a:effectLst/>
                        </a:rPr>
                        <a:t>modulo pratico per gru a rotazione in alto</a:t>
                      </a:r>
                      <a:endParaRPr lang="it-IT" sz="1200" b="0" i="0" u="none" strike="noStrike" dirty="0">
                        <a:solidFill>
                          <a:srgbClr val="000000"/>
                        </a:solidFill>
                        <a:effectLst/>
                        <a:latin typeface="Calibri"/>
                      </a:endParaRPr>
                    </a:p>
                  </a:txBody>
                  <a:tcPr marL="2997" marR="2997" marT="2997" marB="0" anchor="b"/>
                </a:tc>
                <a:tc>
                  <a:txBody>
                    <a:bodyPr/>
                    <a:lstStyle/>
                    <a:p>
                      <a:pPr algn="ctr" fontAlgn="b"/>
                      <a:r>
                        <a:rPr lang="it-IT" sz="1200" u="none" strike="noStrike">
                          <a:effectLst/>
                        </a:rPr>
                        <a:t>12</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oppure</a:t>
                      </a:r>
                      <a:endParaRPr lang="it-IT" sz="1200" b="0" i="1"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art. 3.3</a:t>
                      </a:r>
                      <a:endParaRPr lang="it-IT" sz="1200" b="1"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6 ore</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modulo pratico per gru a rotazione in basso e in alto</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14</a:t>
                      </a:r>
                      <a:endParaRPr lang="it-IT" sz="1200" b="0" i="0" u="none" strike="noStrike">
                        <a:solidFill>
                          <a:srgbClr val="000000"/>
                        </a:solidFill>
                        <a:effectLst/>
                        <a:latin typeface="Calibri"/>
                      </a:endParaRPr>
                    </a:p>
                  </a:txBody>
                  <a:tcPr marL="2997" marR="2997" marT="2997" marB="0" anchor="b"/>
                </a:tc>
              </a:tr>
              <a:tr h="185864">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a:effectLst/>
                        </a:rPr>
                        <a:t> </a:t>
                      </a:r>
                      <a:endParaRPr lang="it-IT" sz="1200" b="1"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 </a:t>
                      </a:r>
                      <a:endParaRPr lang="it-IT" sz="1200" b="0" i="0" u="none" strike="noStrike">
                        <a:solidFill>
                          <a:srgbClr val="000000"/>
                        </a:solidFill>
                        <a:effectLst/>
                        <a:latin typeface="Calibri"/>
                      </a:endParaRPr>
                    </a:p>
                  </a:txBody>
                  <a:tcPr marL="2997" marR="2997" marT="2997" marB="0" anchor="b"/>
                </a:tc>
                <a:tc>
                  <a:txBody>
                    <a:bodyPr/>
                    <a:lstStyle/>
                    <a:p>
                      <a:pPr algn="l" fontAlgn="b"/>
                      <a:r>
                        <a:rPr lang="it-IT" sz="1200" u="none" strike="noStrike">
                          <a:effectLst/>
                        </a:rPr>
                        <a:t>prova pratica finale</a:t>
                      </a:r>
                      <a:endParaRPr lang="it-IT" sz="1200" b="0" i="0" u="none" strike="noStrike">
                        <a:solidFill>
                          <a:srgbClr val="000000"/>
                        </a:solidFill>
                        <a:effectLst/>
                        <a:latin typeface="Calibri"/>
                      </a:endParaRPr>
                    </a:p>
                  </a:txBody>
                  <a:tcPr marL="2997" marR="2997" marT="2997" marB="0" anchor="b"/>
                </a:tc>
                <a:tc>
                  <a:txBody>
                    <a:bodyPr/>
                    <a:lstStyle/>
                    <a:p>
                      <a:pPr algn="ctr" fontAlgn="b"/>
                      <a:r>
                        <a:rPr lang="it-IT" sz="1200" u="none" strike="noStrike" dirty="0">
                          <a:effectLst/>
                        </a:rPr>
                        <a:t> </a:t>
                      </a:r>
                      <a:endParaRPr lang="it-IT" sz="1200" b="0" i="0" u="none" strike="noStrike" dirty="0">
                        <a:solidFill>
                          <a:srgbClr val="000000"/>
                        </a:solidFill>
                        <a:effectLst/>
                        <a:latin typeface="Calibri"/>
                      </a:endParaRPr>
                    </a:p>
                  </a:txBody>
                  <a:tcPr marL="2997" marR="2997" marT="2997" marB="0" anchor="b"/>
                </a:tc>
              </a:tr>
              <a:tr h="185864">
                <a:tc>
                  <a:txBody>
                    <a:bodyPr/>
                    <a:lstStyle/>
                    <a:p>
                      <a:pPr algn="l" fontAlgn="b"/>
                      <a:endParaRPr lang="it-IT" sz="1200" b="0" i="0" u="none" strike="noStrike" dirty="0">
                        <a:solidFill>
                          <a:srgbClr val="000000"/>
                        </a:solidFill>
                        <a:effectLst/>
                        <a:latin typeface="Calibri"/>
                      </a:endParaRPr>
                    </a:p>
                  </a:txBody>
                  <a:tcPr marL="2997" marR="2997" marT="2997" marB="0" anchor="b"/>
                </a:tc>
                <a:tc>
                  <a:txBody>
                    <a:bodyPr/>
                    <a:lstStyle/>
                    <a:p>
                      <a:pPr algn="ctr" fontAlgn="b"/>
                      <a:endParaRPr lang="it-IT" sz="1200" b="1" i="0" u="none" strike="noStrike" dirty="0">
                        <a:solidFill>
                          <a:srgbClr val="000000"/>
                        </a:solidFill>
                        <a:effectLst/>
                        <a:latin typeface="Calibri"/>
                      </a:endParaRPr>
                    </a:p>
                  </a:txBody>
                  <a:tcPr marL="2997" marR="2997" marT="2997" marB="0" anchor="b"/>
                </a:tc>
                <a:tc>
                  <a:txBody>
                    <a:bodyPr/>
                    <a:lstStyle/>
                    <a:p>
                      <a:pPr algn="l" fontAlgn="b"/>
                      <a:endParaRPr lang="it-IT" sz="1200" b="0" i="0" u="none" strike="noStrike" dirty="0">
                        <a:solidFill>
                          <a:srgbClr val="000000"/>
                        </a:solidFill>
                        <a:effectLst/>
                        <a:latin typeface="Calibri"/>
                      </a:endParaRPr>
                    </a:p>
                  </a:txBody>
                  <a:tcPr marL="2997" marR="2997" marT="2997" marB="0" anchor="b"/>
                </a:tc>
                <a:tc>
                  <a:txBody>
                    <a:bodyPr/>
                    <a:lstStyle/>
                    <a:p>
                      <a:pPr algn="l" fontAlgn="b"/>
                      <a:endParaRPr lang="it-IT" sz="1200" b="0" i="0" u="none" strike="noStrike" dirty="0">
                        <a:solidFill>
                          <a:srgbClr val="000000"/>
                        </a:solidFill>
                        <a:effectLst/>
                        <a:latin typeface="Calibri"/>
                      </a:endParaRPr>
                    </a:p>
                  </a:txBody>
                  <a:tcPr marL="2997" marR="2997" marT="2997" marB="0" anchor="b"/>
                </a:tc>
                <a:tc>
                  <a:txBody>
                    <a:bodyPr/>
                    <a:lstStyle/>
                    <a:p>
                      <a:pPr algn="ctr" fontAlgn="b"/>
                      <a:endParaRPr lang="it-IT" sz="1200" b="0" i="0" u="none" strike="noStrike" dirty="0">
                        <a:solidFill>
                          <a:srgbClr val="000000"/>
                        </a:solidFill>
                        <a:effectLst/>
                        <a:latin typeface="Calibri"/>
                      </a:endParaRPr>
                    </a:p>
                  </a:txBody>
                  <a:tcPr marL="2997" marR="2997" marT="2997" marB="0" anchor="b"/>
                </a:tc>
              </a:tr>
            </a:tbl>
          </a:graphicData>
        </a:graphic>
      </p:graphicFrame>
    </p:spTree>
    <p:extLst>
      <p:ext uri="{BB962C8B-B14F-4D97-AF65-F5344CB8AC3E}">
        <p14:creationId xmlns:p14="http://schemas.microsoft.com/office/powerpoint/2010/main" xmlns="" val="33860344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323850" y="866775"/>
          <a:ext cx="8569325" cy="5802317"/>
        </p:xfrm>
        <a:graphic>
          <a:graphicData uri="http://schemas.openxmlformats.org/drawingml/2006/table">
            <a:tbl>
              <a:tblPr firstRow="1" firstCol="1" bandRow="1">
                <a:tableStyleId>{5C22544A-7EE6-4342-B048-85BDC9FD1C3A}</a:tableStyleId>
              </a:tblPr>
              <a:tblGrid>
                <a:gridCol w="765118"/>
                <a:gridCol w="890045"/>
                <a:gridCol w="577181"/>
                <a:gridCol w="5774033"/>
                <a:gridCol w="562948"/>
              </a:tblGrid>
              <a:tr h="170649">
                <a:tc gridSpan="4">
                  <a:txBody>
                    <a:bodyPr/>
                    <a:lstStyle/>
                    <a:p>
                      <a:pPr algn="l" fontAlgn="b"/>
                      <a:r>
                        <a:rPr lang="it-IT" sz="1100" u="none" strike="noStrike" dirty="0" err="1">
                          <a:effectLst/>
                        </a:rPr>
                        <a:t>All</a:t>
                      </a:r>
                      <a:r>
                        <a:rPr lang="it-IT" sz="1100" u="none" strike="noStrike" dirty="0">
                          <a:effectLst/>
                        </a:rPr>
                        <a:t>. VI &gt; CARRELLI ELEVATORI SEMOVENTI CON CONDUTTORE A BORDO</a:t>
                      </a:r>
                      <a:endParaRPr lang="it-IT" sz="1100" b="1" i="0" u="none" strike="noStrike" dirty="0">
                        <a:solidFill>
                          <a:srgbClr val="000000"/>
                        </a:solidFill>
                        <a:effectLst/>
                        <a:latin typeface="Calibri"/>
                      </a:endParaRPr>
                    </a:p>
                  </a:txBody>
                  <a:tcPr marL="2997" marR="2997" marT="2997"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r>
                        <a:rPr lang="it-IT" sz="1100" u="none" strike="noStrike">
                          <a:effectLst/>
                        </a:rPr>
                        <a:t>Tot</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dirty="0">
                          <a:effectLst/>
                        </a:rPr>
                        <a:t> </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dirty="0">
                          <a:effectLst/>
                        </a:rPr>
                        <a:t>art. 1</a:t>
                      </a:r>
                      <a:endParaRPr lang="it-IT" sz="1100" b="1"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a:effectLst/>
                        </a:rPr>
                        <a:t>1 ora</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giuridico</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dirty="0">
                          <a:effectLst/>
                        </a:rPr>
                        <a:t> </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dirty="0">
                          <a:effectLst/>
                        </a:rPr>
                        <a:t>art. 2</a:t>
                      </a:r>
                      <a:endParaRPr lang="it-IT" sz="1100" b="1"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a:effectLst/>
                        </a:rPr>
                        <a:t>7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tecnico</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277336">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l" fontAlgn="b"/>
                      <a:endParaRPr lang="it-IT" sz="1100" b="0"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dirty="0">
                          <a:effectLst/>
                        </a:rPr>
                        <a:t>verifica intermedia</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3.1</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4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modulo pratico carrelli industriali semoventi</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12</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oppure</a:t>
                      </a:r>
                      <a:endParaRPr lang="it-IT" sz="1100" b="0" i="1" u="none" strike="noStrike">
                        <a:solidFill>
                          <a:srgbClr val="000000"/>
                        </a:solidFill>
                        <a:effectLst/>
                        <a:latin typeface="Calibri"/>
                      </a:endParaRPr>
                    </a:p>
                  </a:txBody>
                  <a:tcPr marL="2997" marR="2997" marT="2997" marB="0" anchor="b"/>
                </a:tc>
                <a:tc>
                  <a:txBody>
                    <a:bodyPr/>
                    <a:lstStyle/>
                    <a:p>
                      <a:pPr algn="ctr" fontAlgn="b"/>
                      <a:r>
                        <a:rPr lang="it-IT" sz="1100" u="none" strike="noStrike" dirty="0">
                          <a:effectLst/>
                        </a:rPr>
                        <a:t>art. 3.2</a:t>
                      </a:r>
                      <a:endParaRPr lang="it-IT" sz="1100" b="1"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a:effectLst/>
                        </a:rPr>
                        <a:t>4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modulo prativo carrelli semoventi a braccio telescopico</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12</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oppure</a:t>
                      </a:r>
                      <a:endParaRPr lang="it-IT" sz="1100" b="0" i="1" u="none" strike="noStrike">
                        <a:solidFill>
                          <a:srgbClr val="000000"/>
                        </a:solidFill>
                        <a:effectLst/>
                        <a:latin typeface="Calibri"/>
                      </a:endParaRPr>
                    </a:p>
                  </a:txBody>
                  <a:tcPr marL="2997" marR="2997" marT="2997" marB="0" anchor="b"/>
                </a:tc>
                <a:tc>
                  <a:txBody>
                    <a:bodyPr/>
                    <a:lstStyle/>
                    <a:p>
                      <a:pPr algn="ctr" fontAlgn="b"/>
                      <a:r>
                        <a:rPr lang="it-IT" sz="1100" u="none" strike="noStrike" dirty="0">
                          <a:effectLst/>
                        </a:rPr>
                        <a:t>art. 3.3</a:t>
                      </a:r>
                      <a:endParaRPr lang="it-IT" sz="1100" b="1"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a:effectLst/>
                        </a:rPr>
                        <a:t>4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carrelli/sollevatori/elevatori semoventi telescopici rotativi</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12</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oppure</a:t>
                      </a:r>
                      <a:endParaRPr lang="it-IT" sz="1100" b="0" i="1"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3.4</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8 ore</a:t>
                      </a:r>
                      <a:endParaRPr lang="it-IT" sz="1100" b="0" i="0" u="none" strike="noStrike">
                        <a:solidFill>
                          <a:srgbClr val="000000"/>
                        </a:solidFill>
                        <a:effectLst/>
                        <a:latin typeface="Calibri"/>
                      </a:endParaRPr>
                    </a:p>
                  </a:txBody>
                  <a:tcPr marL="2997" marR="2997" marT="2997" marB="0" anchor="b"/>
                </a:tc>
                <a:tc rowSpan="2">
                  <a:txBody>
                    <a:bodyPr/>
                    <a:lstStyle/>
                    <a:p>
                      <a:pPr algn="l" fontAlgn="b"/>
                      <a:r>
                        <a:rPr lang="it-IT" sz="1100" u="none" strike="noStrike" dirty="0">
                          <a:effectLst/>
                        </a:rPr>
                        <a:t>modulo pratico carrelli </a:t>
                      </a:r>
                      <a:r>
                        <a:rPr lang="it-IT" sz="1100" u="none" strike="noStrike" dirty="0" smtClean="0">
                          <a:effectLst/>
                        </a:rPr>
                        <a:t>industriali </a:t>
                      </a:r>
                      <a:r>
                        <a:rPr lang="it-IT" sz="1100" u="none" strike="noStrike" dirty="0">
                          <a:effectLst/>
                        </a:rPr>
                        <a:t>semoventi, carrelli semoventi a braccio telescopico e carrelli/sollevatori/elevatori telescopici rotativi</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16</a:t>
                      </a:r>
                      <a:endParaRPr lang="it-IT" sz="1100" b="0" i="0" u="none" strike="noStrike">
                        <a:solidFill>
                          <a:srgbClr val="000000"/>
                        </a:solidFill>
                        <a:effectLst/>
                        <a:latin typeface="Calibri"/>
                      </a:endParaRPr>
                    </a:p>
                  </a:txBody>
                  <a:tcPr marL="2997" marR="2997" marT="2997" marB="0" anchor="b"/>
                </a:tc>
              </a:tr>
              <a:tr h="277336">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vMerge="1">
                  <a:txBody>
                    <a:bodyPr/>
                    <a:lstStyle/>
                    <a:p>
                      <a:endParaRPr lang="it-IT"/>
                    </a:p>
                  </a:txBody>
                  <a:tcPr/>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4</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dirty="0">
                          <a:effectLst/>
                        </a:rPr>
                        <a:t>prova pratica finale</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277336">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ctr" fontAlgn="b"/>
                      <a:endParaRPr lang="it-IT" sz="1100" b="0" i="0" u="none" strike="noStrike">
                        <a:solidFill>
                          <a:srgbClr val="000000"/>
                        </a:solidFill>
                        <a:effectLst/>
                        <a:latin typeface="Calibri"/>
                      </a:endParaRPr>
                    </a:p>
                  </a:txBody>
                  <a:tcPr marL="2997" marR="2997" marT="2997" marB="0" anchor="b"/>
                </a:tc>
              </a:tr>
              <a:tr h="170649">
                <a:tc gridSpan="4">
                  <a:txBody>
                    <a:bodyPr/>
                    <a:lstStyle/>
                    <a:p>
                      <a:pPr algn="l" fontAlgn="b"/>
                      <a:r>
                        <a:rPr lang="it-IT" sz="1100" u="none" strike="noStrike">
                          <a:effectLst/>
                        </a:rPr>
                        <a:t>All. VII &gt; GRU MOBILI</a:t>
                      </a:r>
                      <a:endParaRPr lang="it-IT" sz="1100" b="1" i="0" u="none" strike="noStrike">
                        <a:solidFill>
                          <a:srgbClr val="000000"/>
                        </a:solidFill>
                        <a:effectLst/>
                        <a:latin typeface="Calibri"/>
                      </a:endParaRPr>
                    </a:p>
                  </a:txBody>
                  <a:tcPr marL="2997" marR="2997" marT="2997"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r>
                        <a:rPr lang="it-IT" sz="1100" u="none" strike="noStrike" dirty="0">
                          <a:solidFill>
                            <a:schemeClr val="bg1"/>
                          </a:solidFill>
                          <a:effectLst/>
                        </a:rPr>
                        <a:t>Tot</a:t>
                      </a:r>
                      <a:endParaRPr lang="it-IT" sz="1100" b="0" i="0" u="none" strike="noStrike" dirty="0">
                        <a:solidFill>
                          <a:schemeClr val="bg1"/>
                        </a:solidFill>
                        <a:effectLst/>
                        <a:latin typeface="Calibri"/>
                      </a:endParaRPr>
                    </a:p>
                  </a:txBody>
                  <a:tcPr marL="2997" marR="2997" marT="2997" marB="0" anchor="b">
                    <a:solidFill>
                      <a:schemeClr val="tx2">
                        <a:lumMod val="60000"/>
                        <a:lumOff val="40000"/>
                      </a:schemeClr>
                    </a:solidFill>
                  </a:tcPr>
                </a:tc>
              </a:tr>
              <a:tr h="170649">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dirty="0">
                          <a:effectLst/>
                        </a:rPr>
                        <a:t>art. 1.1</a:t>
                      </a:r>
                      <a:endParaRPr lang="it-IT" sz="1100" b="1"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a:effectLst/>
                        </a:rPr>
                        <a:t>1 ora</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modulo giuridico</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1.2</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6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modulo tecnico</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277336">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verifica intermedia</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1.3</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7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modulo pratico</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14</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aggiuntivo</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2.1</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4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modulo teorico  per gru mobili su ruote con falcone telescopico o brandeggiabile</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18</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2.2</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4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pratico per gru mobili su ruote con falcone telescopico o brandeggiabile</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18</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2.4</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prova pratica finale</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277336">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ctr" fontAlgn="b"/>
                      <a:endParaRPr lang="it-IT" sz="1100" b="0" i="0" u="none" strike="noStrike">
                        <a:solidFill>
                          <a:srgbClr val="000000"/>
                        </a:solidFill>
                        <a:effectLst/>
                        <a:latin typeface="Calibri"/>
                      </a:endParaRPr>
                    </a:p>
                  </a:txBody>
                  <a:tcPr marL="2997" marR="2997" marT="2997" marB="0" anchor="b"/>
                </a:tc>
              </a:tr>
              <a:tr h="277336">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ctr" fontAlgn="b"/>
                      <a:endParaRPr lang="it-IT" sz="1100" b="0" i="0" u="none" strike="noStrike">
                        <a:solidFill>
                          <a:srgbClr val="000000"/>
                        </a:solidFill>
                        <a:effectLst/>
                        <a:latin typeface="Calibri"/>
                      </a:endParaRPr>
                    </a:p>
                  </a:txBody>
                  <a:tcPr marL="2997" marR="2997" marT="2997" marB="0" anchor="b"/>
                </a:tc>
              </a:tr>
              <a:tr h="170649">
                <a:tc gridSpan="4">
                  <a:txBody>
                    <a:bodyPr/>
                    <a:lstStyle/>
                    <a:p>
                      <a:pPr algn="l" fontAlgn="b"/>
                      <a:r>
                        <a:rPr lang="it-IT" sz="1100" u="none" strike="noStrike">
                          <a:effectLst/>
                        </a:rPr>
                        <a:t>All. VIII &gt; TRATTORI AGRICOLI O FORESTALI</a:t>
                      </a:r>
                      <a:endParaRPr lang="it-IT" sz="1100" b="1" i="0" u="none" strike="noStrike">
                        <a:solidFill>
                          <a:srgbClr val="000000"/>
                        </a:solidFill>
                        <a:effectLst/>
                        <a:latin typeface="Calibri"/>
                      </a:endParaRPr>
                    </a:p>
                  </a:txBody>
                  <a:tcPr marL="2997" marR="2997" marT="2997"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r>
                        <a:rPr lang="it-IT" sz="1100" u="none" strike="noStrike" dirty="0">
                          <a:solidFill>
                            <a:schemeClr val="bg1"/>
                          </a:solidFill>
                          <a:effectLst/>
                        </a:rPr>
                        <a:t>Tot</a:t>
                      </a:r>
                      <a:endParaRPr lang="it-IT" sz="1100" b="0" i="0" u="none" strike="noStrike" dirty="0">
                        <a:solidFill>
                          <a:schemeClr val="bg1"/>
                        </a:solidFill>
                        <a:effectLst/>
                        <a:latin typeface="Calibri"/>
                      </a:endParaRPr>
                    </a:p>
                  </a:txBody>
                  <a:tcPr marL="2997" marR="2997" marT="2997" marB="0" anchor="b">
                    <a:solidFill>
                      <a:schemeClr val="tx2">
                        <a:lumMod val="60000"/>
                        <a:lumOff val="40000"/>
                      </a:schemeClr>
                    </a:solidFill>
                  </a:tcPr>
                </a:tc>
              </a:tr>
              <a:tr h="170649">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dirty="0">
                          <a:effectLst/>
                        </a:rPr>
                        <a:t>art. 1</a:t>
                      </a:r>
                      <a:endParaRPr lang="it-IT" sz="1100" b="1"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a:effectLst/>
                        </a:rPr>
                        <a:t>1 ora</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giuridico</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2</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2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modulo teorico</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277336">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verifica intermedia</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3.1</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5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pratico per trattori a ruote</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8</a:t>
                      </a:r>
                      <a:endParaRPr lang="it-IT" sz="1100" b="0" i="0" u="none" strike="noStrike">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oppure</a:t>
                      </a:r>
                      <a:endParaRPr lang="it-IT" sz="1100" b="0" i="1" u="none" strike="noStrike">
                        <a:solidFill>
                          <a:srgbClr val="000000"/>
                        </a:solidFill>
                        <a:effectLst/>
                        <a:latin typeface="Calibri"/>
                      </a:endParaRPr>
                    </a:p>
                  </a:txBody>
                  <a:tcPr marL="2997" marR="2997" marT="2997" marB="0" anchor="b"/>
                </a:tc>
                <a:tc>
                  <a:txBody>
                    <a:bodyPr/>
                    <a:lstStyle/>
                    <a:p>
                      <a:pPr algn="ctr" fontAlgn="b"/>
                      <a:r>
                        <a:rPr lang="it-IT" sz="1100" u="none" strike="noStrike" dirty="0">
                          <a:effectLst/>
                        </a:rPr>
                        <a:t>art. 3.2</a:t>
                      </a:r>
                      <a:endParaRPr lang="it-IT" sz="1100" b="1"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dirty="0">
                          <a:effectLst/>
                        </a:rPr>
                        <a:t>5 ore</a:t>
                      </a:r>
                      <a:endParaRPr lang="it-IT" sz="1100" b="0"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a:effectLst/>
                        </a:rPr>
                        <a:t>modulo pratico per trattori a cingoli</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dirty="0">
                          <a:effectLst/>
                        </a:rPr>
                        <a:t>8</a:t>
                      </a:r>
                      <a:endParaRPr lang="it-IT" sz="1100" b="0" i="0" u="none" strike="noStrike" dirty="0">
                        <a:solidFill>
                          <a:srgbClr val="000000"/>
                        </a:solidFill>
                        <a:effectLst/>
                        <a:latin typeface="Calibri"/>
                      </a:endParaRPr>
                    </a:p>
                  </a:txBody>
                  <a:tcPr marL="2997" marR="2997" marT="2997" marB="0" anchor="b"/>
                </a:tc>
              </a:tr>
              <a:tr h="170649">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4</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prova pratica finale</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dirty="0">
                          <a:effectLst/>
                        </a:rPr>
                        <a:t> </a:t>
                      </a:r>
                      <a:endParaRPr lang="it-IT" sz="1100" b="0" i="0" u="none" strike="noStrike" dirty="0">
                        <a:solidFill>
                          <a:srgbClr val="000000"/>
                        </a:solidFill>
                        <a:effectLst/>
                        <a:latin typeface="Calibri"/>
                      </a:endParaRPr>
                    </a:p>
                  </a:txBody>
                  <a:tcPr marL="2997" marR="2997" marT="2997" marB="0" anchor="b"/>
                </a:tc>
              </a:tr>
              <a:tr h="277336">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endParaRPr lang="it-IT" sz="1800"/>
                    </a:p>
                  </a:txBody>
                  <a:tcPr marL="2997" marR="2997" marT="2997" marB="0" anchor="b"/>
                </a:tc>
                <a:tc>
                  <a:txBody>
                    <a:bodyPr/>
                    <a:lstStyle/>
                    <a:p>
                      <a:pPr algn="ctr" fontAlgn="b"/>
                      <a:endParaRPr lang="it-IT" sz="1100" b="0" i="0" u="none" strike="noStrike" dirty="0">
                        <a:solidFill>
                          <a:srgbClr val="000000"/>
                        </a:solidFill>
                        <a:effectLst/>
                        <a:latin typeface="Calibri"/>
                      </a:endParaRPr>
                    </a:p>
                  </a:txBody>
                  <a:tcPr marL="2997" marR="2997" marT="2997" marB="0" anchor="b"/>
                </a:tc>
              </a:tr>
            </a:tbl>
          </a:graphicData>
        </a:graphic>
      </p:graphicFrame>
    </p:spTree>
    <p:extLst>
      <p:ext uri="{BB962C8B-B14F-4D97-AF65-F5344CB8AC3E}">
        <p14:creationId xmlns:p14="http://schemas.microsoft.com/office/powerpoint/2010/main" xmlns="" val="14954909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4213" y="908050"/>
            <a:ext cx="7772400" cy="576263"/>
          </a:xfrm>
        </p:spPr>
        <p:txBody>
          <a:bodyPr/>
          <a:lstStyle/>
          <a:p>
            <a:pPr>
              <a:defRPr/>
            </a:pPr>
            <a:r>
              <a:rPr lang="it-IT" dirty="0" smtClean="0"/>
              <a:t>Tipologie di Macchine/Attrezzature</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xmlns="" val="3266803498"/>
              </p:ext>
            </p:extLst>
          </p:nvPr>
        </p:nvGraphicFramePr>
        <p:xfrm>
          <a:off x="468313" y="1773238"/>
          <a:ext cx="8064500" cy="4032018"/>
        </p:xfrm>
        <a:graphic>
          <a:graphicData uri="http://schemas.openxmlformats.org/drawingml/2006/table">
            <a:tbl>
              <a:tblPr firstRow="1" firstCol="1" bandRow="1">
                <a:tableStyleId>{5C22544A-7EE6-4342-B048-85BDC9FD1C3A}</a:tableStyleId>
              </a:tblPr>
              <a:tblGrid>
                <a:gridCol w="579594"/>
                <a:gridCol w="978063"/>
                <a:gridCol w="869389"/>
                <a:gridCol w="5107670"/>
                <a:gridCol w="529784"/>
              </a:tblGrid>
              <a:tr h="224001">
                <a:tc gridSpan="4">
                  <a:txBody>
                    <a:bodyPr/>
                    <a:lstStyle/>
                    <a:p>
                      <a:pPr algn="l" fontAlgn="b"/>
                      <a:r>
                        <a:rPr lang="it-IT" sz="1100" u="none" strike="noStrike" dirty="0" err="1">
                          <a:effectLst/>
                        </a:rPr>
                        <a:t>All</a:t>
                      </a:r>
                      <a:r>
                        <a:rPr lang="it-IT" sz="1100" u="none" strike="noStrike" dirty="0">
                          <a:effectLst/>
                        </a:rPr>
                        <a:t>. IX &gt; ESCAVATORI PALE CARICATRICI TERNE E AUTORIBALTABILI A CINGOLI</a:t>
                      </a:r>
                      <a:endParaRPr lang="it-IT" sz="1100" b="1" i="0" u="none" strike="noStrike" dirty="0">
                        <a:solidFill>
                          <a:srgbClr val="000000"/>
                        </a:solidFill>
                        <a:effectLst/>
                        <a:latin typeface="Calibri"/>
                      </a:endParaRPr>
                    </a:p>
                  </a:txBody>
                  <a:tcPr marL="2997" marR="2997" marT="2997"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r>
                        <a:rPr lang="it-IT" sz="1100" u="none" strike="noStrike">
                          <a:effectLst/>
                        </a:rPr>
                        <a:t>Tot</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1</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1ora</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giuridico</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2</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3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tecnico</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endParaRPr lang="it-IT" sz="1100" b="1" i="0" u="none" strike="noStrike">
                        <a:solidFill>
                          <a:srgbClr val="000000"/>
                        </a:solidFill>
                        <a:effectLst/>
                        <a:latin typeface="Calibri"/>
                      </a:endParaRPr>
                    </a:p>
                  </a:txBody>
                  <a:tcPr marL="2997" marR="2997" marT="2997" marB="0" anchor="b"/>
                </a:tc>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verifica intermedia</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3.1</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6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pratico per escavatori idraulici</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10</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oppure</a:t>
                      </a:r>
                      <a:endParaRPr lang="it-IT" sz="1100" b="0" i="1"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3.2</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6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pratico per escavatori a fune</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10</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oppure</a:t>
                      </a:r>
                      <a:endParaRPr lang="it-IT" sz="1100" b="0" i="1"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3.3</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6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pratico per caricatori frontali</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10</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oppure</a:t>
                      </a:r>
                      <a:endParaRPr lang="it-IT" sz="1100" b="0" i="1"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3.4</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6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pratico per terne</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10</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oppure</a:t>
                      </a:r>
                      <a:endParaRPr lang="it-IT" sz="1100" b="0" i="1"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3.5</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6 ore </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modulo pratico per autoribaltabili a cingoli</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10</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 </a:t>
                      </a:r>
                      <a:endParaRPr lang="it-IT" sz="1100" b="0" i="1"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3.6</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12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pratico per escavatori idraulici, caricatori frontali e terne</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16</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4</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prova pratica finale</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pPr algn="ctr" fontAlgn="b"/>
                      <a:endParaRPr lang="it-IT" sz="1100" b="1" i="0" u="none" strike="noStrike">
                        <a:solidFill>
                          <a:srgbClr val="000000"/>
                        </a:solidFill>
                        <a:effectLst/>
                        <a:latin typeface="Calibri"/>
                      </a:endParaRPr>
                    </a:p>
                  </a:txBody>
                  <a:tcPr marL="2997" marR="2997" marT="2997" marB="0" anchor="b"/>
                </a:tc>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pPr algn="ctr" fontAlgn="b"/>
                      <a:endParaRPr lang="it-IT" sz="1100" b="0" i="0" u="none" strike="noStrike">
                        <a:solidFill>
                          <a:srgbClr val="000000"/>
                        </a:solidFill>
                        <a:effectLst/>
                        <a:latin typeface="Calibri"/>
                      </a:endParaRPr>
                    </a:p>
                  </a:txBody>
                  <a:tcPr marL="2997" marR="2997" marT="2997" marB="0" anchor="b"/>
                </a:tc>
              </a:tr>
              <a:tr h="224001">
                <a:tc gridSpan="4">
                  <a:txBody>
                    <a:bodyPr/>
                    <a:lstStyle/>
                    <a:p>
                      <a:pPr algn="l" fontAlgn="b"/>
                      <a:r>
                        <a:rPr lang="it-IT" sz="1100" u="none" strike="noStrike">
                          <a:effectLst/>
                        </a:rPr>
                        <a:t>All. X &gt; POMPE PER CALCESTRUZZO</a:t>
                      </a:r>
                      <a:endParaRPr lang="it-IT" sz="1100" b="1" i="0" u="none" strike="noStrike">
                        <a:solidFill>
                          <a:srgbClr val="000000"/>
                        </a:solidFill>
                        <a:effectLst/>
                        <a:latin typeface="Calibri"/>
                      </a:endParaRPr>
                    </a:p>
                  </a:txBody>
                  <a:tcPr marL="2997" marR="2997" marT="2997" marB="0" anchor="b"/>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b"/>
                      <a:r>
                        <a:rPr lang="it-IT" sz="1100" u="none" strike="noStrike" dirty="0">
                          <a:solidFill>
                            <a:schemeClr val="bg1"/>
                          </a:solidFill>
                          <a:effectLst/>
                        </a:rPr>
                        <a:t>Tot</a:t>
                      </a:r>
                      <a:endParaRPr lang="it-IT" sz="1100" b="0" i="0" u="none" strike="noStrike" dirty="0">
                        <a:solidFill>
                          <a:schemeClr val="bg1"/>
                        </a:solidFill>
                        <a:effectLst/>
                        <a:latin typeface="Calibri"/>
                      </a:endParaRPr>
                    </a:p>
                  </a:txBody>
                  <a:tcPr marL="2997" marR="2997" marT="2997" marB="0" anchor="b">
                    <a:solidFill>
                      <a:schemeClr val="tx2">
                        <a:lumMod val="60000"/>
                        <a:lumOff val="40000"/>
                      </a:schemeClr>
                    </a:solidFill>
                  </a:tcPr>
                </a:tc>
              </a:tr>
              <a:tr h="224001">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1</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1 ora</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giuridico</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art. 2</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6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modulo tecnico</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endParaRPr lang="it-IT" sz="1100" b="1" i="0" u="none" strike="noStrike">
                        <a:solidFill>
                          <a:srgbClr val="000000"/>
                        </a:solidFill>
                        <a:effectLst/>
                        <a:latin typeface="Calibri"/>
                      </a:endParaRPr>
                    </a:p>
                  </a:txBody>
                  <a:tcPr marL="2997" marR="2997" marT="2997" marB="0" anchor="b"/>
                </a:tc>
                <a:tc>
                  <a:txBody>
                    <a:bodyPr/>
                    <a:lstStyle/>
                    <a:p>
                      <a:pPr algn="l" fontAlgn="b"/>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verifica intermedia</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dirty="0">
                          <a:effectLst/>
                        </a:rPr>
                        <a:t> </a:t>
                      </a:r>
                      <a:endParaRPr lang="it-IT" sz="1100" b="0" i="0" u="none" strike="noStrike" dirty="0">
                        <a:solidFill>
                          <a:srgbClr val="000000"/>
                        </a:solidFill>
                        <a:effectLst/>
                        <a:latin typeface="Calibri"/>
                      </a:endParaRPr>
                    </a:p>
                  </a:txBody>
                  <a:tcPr marL="2997" marR="2997" marT="2997" marB="0" anchor="b"/>
                </a:tc>
              </a:tr>
              <a:tr h="224001">
                <a:tc>
                  <a:txBody>
                    <a:bodyPr/>
                    <a:lstStyle/>
                    <a:p>
                      <a:pPr algn="l" fontAlgn="b"/>
                      <a:r>
                        <a:rPr lang="it-IT" sz="1100" u="none" strike="noStrike" dirty="0">
                          <a:effectLst/>
                        </a:rPr>
                        <a:t> </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a:effectLst/>
                        </a:rPr>
                        <a:t>art. 3</a:t>
                      </a:r>
                      <a:endParaRPr lang="it-IT" sz="1100" b="1" i="0" u="none" strike="noStrike">
                        <a:solidFill>
                          <a:srgbClr val="000000"/>
                        </a:solidFill>
                        <a:effectLst/>
                        <a:latin typeface="Calibri"/>
                      </a:endParaRPr>
                    </a:p>
                  </a:txBody>
                  <a:tcPr marL="2997" marR="2997" marT="2997" marB="0" anchor="b"/>
                </a:tc>
                <a:tc>
                  <a:txBody>
                    <a:bodyPr/>
                    <a:lstStyle/>
                    <a:p>
                      <a:pPr algn="l" fontAlgn="b"/>
                      <a:r>
                        <a:rPr lang="it-IT" sz="1100" u="none" strike="noStrike">
                          <a:effectLst/>
                        </a:rPr>
                        <a:t>7 ore</a:t>
                      </a:r>
                      <a:endParaRPr lang="it-IT" sz="1100" b="0" i="0" u="none" strike="noStrike">
                        <a:solidFill>
                          <a:srgbClr val="000000"/>
                        </a:solidFill>
                        <a:effectLst/>
                        <a:latin typeface="Calibri"/>
                      </a:endParaRPr>
                    </a:p>
                  </a:txBody>
                  <a:tcPr marL="2997" marR="2997" marT="2997" marB="0" anchor="b"/>
                </a:tc>
                <a:tc>
                  <a:txBody>
                    <a:bodyPr/>
                    <a:lstStyle/>
                    <a:p>
                      <a:pPr algn="l" fontAlgn="b"/>
                      <a:r>
                        <a:rPr lang="it-IT" sz="1100" u="none" strike="noStrike" dirty="0">
                          <a:effectLst/>
                        </a:rPr>
                        <a:t>modulo pratico</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dirty="0">
                          <a:effectLst/>
                        </a:rPr>
                        <a:t>14</a:t>
                      </a:r>
                      <a:endParaRPr lang="it-IT" sz="1100" b="0" i="0" u="none" strike="noStrike" dirty="0">
                        <a:solidFill>
                          <a:srgbClr val="000000"/>
                        </a:solidFill>
                        <a:effectLst/>
                        <a:latin typeface="Calibri"/>
                      </a:endParaRPr>
                    </a:p>
                  </a:txBody>
                  <a:tcPr marL="2997" marR="2997" marT="2997" marB="0" anchor="b"/>
                </a:tc>
              </a:tr>
              <a:tr h="224001">
                <a:tc>
                  <a:txBody>
                    <a:bodyPr/>
                    <a:lstStyle/>
                    <a:p>
                      <a:pPr algn="l" fontAlgn="b"/>
                      <a:r>
                        <a:rPr lang="it-IT" sz="1100" u="none" strike="noStrike">
                          <a:effectLst/>
                        </a:rPr>
                        <a:t> </a:t>
                      </a:r>
                      <a:endParaRPr lang="it-IT" sz="1100" b="0" i="0" u="none" strike="noStrike">
                        <a:solidFill>
                          <a:srgbClr val="000000"/>
                        </a:solidFill>
                        <a:effectLst/>
                        <a:latin typeface="Calibri"/>
                      </a:endParaRPr>
                    </a:p>
                  </a:txBody>
                  <a:tcPr marL="2997" marR="2997" marT="2997" marB="0" anchor="b"/>
                </a:tc>
                <a:tc>
                  <a:txBody>
                    <a:bodyPr/>
                    <a:lstStyle/>
                    <a:p>
                      <a:pPr algn="ctr" fontAlgn="b"/>
                      <a:r>
                        <a:rPr lang="it-IT" sz="1100" u="none" strike="noStrike" dirty="0">
                          <a:effectLst/>
                        </a:rPr>
                        <a:t>art. 4</a:t>
                      </a:r>
                      <a:endParaRPr lang="it-IT" sz="1100" b="1"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dirty="0">
                          <a:effectLst/>
                        </a:rPr>
                        <a:t> </a:t>
                      </a:r>
                      <a:endParaRPr lang="it-IT" sz="1100" b="0" i="0" u="none" strike="noStrike" dirty="0">
                        <a:solidFill>
                          <a:srgbClr val="000000"/>
                        </a:solidFill>
                        <a:effectLst/>
                        <a:latin typeface="Calibri"/>
                      </a:endParaRPr>
                    </a:p>
                  </a:txBody>
                  <a:tcPr marL="2997" marR="2997" marT="2997" marB="0" anchor="b"/>
                </a:tc>
                <a:tc>
                  <a:txBody>
                    <a:bodyPr/>
                    <a:lstStyle/>
                    <a:p>
                      <a:pPr algn="l" fontAlgn="b"/>
                      <a:r>
                        <a:rPr lang="it-IT" sz="1100" u="none" strike="noStrike" dirty="0">
                          <a:effectLst/>
                        </a:rPr>
                        <a:t>prova pratica finale</a:t>
                      </a:r>
                      <a:endParaRPr lang="it-IT" sz="1100" b="0" i="0" u="none" strike="noStrike" dirty="0">
                        <a:solidFill>
                          <a:srgbClr val="000000"/>
                        </a:solidFill>
                        <a:effectLst/>
                        <a:latin typeface="Calibri"/>
                      </a:endParaRPr>
                    </a:p>
                  </a:txBody>
                  <a:tcPr marL="2997" marR="2997" marT="2997" marB="0" anchor="b"/>
                </a:tc>
                <a:tc>
                  <a:txBody>
                    <a:bodyPr/>
                    <a:lstStyle/>
                    <a:p>
                      <a:pPr algn="ctr" fontAlgn="b"/>
                      <a:r>
                        <a:rPr lang="it-IT" sz="1100" u="none" strike="noStrike" dirty="0">
                          <a:effectLst/>
                        </a:rPr>
                        <a:t> </a:t>
                      </a:r>
                      <a:endParaRPr lang="it-IT" sz="1100" b="0" i="0" u="none" strike="noStrike" dirty="0">
                        <a:solidFill>
                          <a:srgbClr val="000000"/>
                        </a:solidFill>
                        <a:effectLst/>
                        <a:latin typeface="Calibri"/>
                      </a:endParaRPr>
                    </a:p>
                  </a:txBody>
                  <a:tcPr marL="2997" marR="2997" marT="2997" marB="0" anchor="b"/>
                </a:tc>
              </a:tr>
            </a:tbl>
          </a:graphicData>
        </a:graphic>
      </p:graphicFrame>
    </p:spTree>
    <p:extLst>
      <p:ext uri="{BB962C8B-B14F-4D97-AF65-F5344CB8AC3E}">
        <p14:creationId xmlns:p14="http://schemas.microsoft.com/office/powerpoint/2010/main" xmlns="" val="22864135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4686" y="3260970"/>
            <a:ext cx="43688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ctrTitle"/>
          </p:nvPr>
        </p:nvSpPr>
        <p:spPr>
          <a:xfrm>
            <a:off x="733425" y="332656"/>
            <a:ext cx="7772400" cy="647700"/>
          </a:xfrm>
        </p:spPr>
        <p:txBody>
          <a:bodyPr/>
          <a:lstStyle/>
          <a:p>
            <a:pPr>
              <a:defRPr/>
            </a:pPr>
            <a:r>
              <a:rPr lang="it-IT" dirty="0" smtClean="0"/>
              <a:t>Attestati e/o Patentino</a:t>
            </a:r>
            <a:endParaRPr lang="it-IT" dirty="0"/>
          </a:p>
        </p:txBody>
      </p:sp>
      <p:sp>
        <p:nvSpPr>
          <p:cNvPr id="28676" name="Sottotitolo 2"/>
          <p:cNvSpPr>
            <a:spLocks noGrp="1"/>
          </p:cNvSpPr>
          <p:nvPr>
            <p:ph type="subTitle" idx="1"/>
          </p:nvPr>
        </p:nvSpPr>
        <p:spPr>
          <a:xfrm>
            <a:off x="612776" y="979395"/>
            <a:ext cx="8351837" cy="4321175"/>
          </a:xfrm>
        </p:spPr>
        <p:txBody>
          <a:bodyPr/>
          <a:lstStyle/>
          <a:p>
            <a:pPr algn="just"/>
            <a:r>
              <a:rPr lang="it-IT" altLang="it-IT" sz="2000" dirty="0" smtClean="0">
                <a:solidFill>
                  <a:schemeClr val="tx1"/>
                </a:solidFill>
              </a:rPr>
              <a:t>Attestati conformi al nuovo decreto (</a:t>
            </a:r>
            <a:r>
              <a:rPr lang="it-IT" altLang="it-IT" sz="2000" dirty="0" err="1" smtClean="0">
                <a:solidFill>
                  <a:schemeClr val="tx1"/>
                </a:solidFill>
              </a:rPr>
              <a:t>All</a:t>
            </a:r>
            <a:r>
              <a:rPr lang="it-IT" altLang="it-IT" sz="2000" dirty="0" smtClean="0">
                <a:solidFill>
                  <a:schemeClr val="tx1"/>
                </a:solidFill>
              </a:rPr>
              <a:t>. A sez. B p. 5.1) rilasciati da </a:t>
            </a:r>
            <a:r>
              <a:rPr lang="it-IT" altLang="it-IT" sz="2000" dirty="0" err="1" smtClean="0">
                <a:solidFill>
                  <a:schemeClr val="tx1"/>
                </a:solidFill>
              </a:rPr>
              <a:t>Fesica-Confsal</a:t>
            </a:r>
            <a:r>
              <a:rPr lang="it-IT" altLang="it-IT" sz="2000" dirty="0" smtClean="0">
                <a:solidFill>
                  <a:schemeClr val="tx1"/>
                </a:solidFill>
              </a:rPr>
              <a:t>, federazione sindacale firmataria in tutti i comparti di riferimento, con i loghi dei partner </a:t>
            </a:r>
            <a:r>
              <a:rPr lang="it-IT" altLang="it-IT" sz="2000" dirty="0" err="1" smtClean="0">
                <a:solidFill>
                  <a:schemeClr val="tx1"/>
                </a:solidFill>
              </a:rPr>
              <a:t>Assodimi</a:t>
            </a:r>
            <a:r>
              <a:rPr lang="it-IT" altLang="it-IT" sz="2000" dirty="0" smtClean="0">
                <a:solidFill>
                  <a:schemeClr val="tx1"/>
                </a:solidFill>
              </a:rPr>
              <a:t> ed ECO  personalizzati con il marchio del distributore/noleggiatore/concessionario/officina in forte evidenza.</a:t>
            </a:r>
          </a:p>
        </p:txBody>
      </p:sp>
      <p:pic>
        <p:nvPicPr>
          <p:cNvPr id="28678" name="Immagine 4" descr="Fronte Nolorent new.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11725" y="3445271"/>
            <a:ext cx="1428750" cy="2271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asellaDiTesto 6"/>
          <p:cNvSpPr txBox="1"/>
          <p:nvPr/>
        </p:nvSpPr>
        <p:spPr>
          <a:xfrm>
            <a:off x="6340475" y="3645024"/>
            <a:ext cx="2803525" cy="3693319"/>
          </a:xfrm>
          <a:prstGeom prst="rect">
            <a:avLst/>
          </a:prstGeom>
          <a:noFill/>
        </p:spPr>
        <p:txBody>
          <a:bodyPr wrap="square">
            <a:spAutoFit/>
          </a:bodyPr>
          <a:lstStyle/>
          <a:p>
            <a:pPr marL="285750" indent="-285750">
              <a:buFont typeface="Arial" pitchFamily="34" charset="0"/>
              <a:buChar char="•"/>
              <a:defRPr/>
            </a:pPr>
            <a:r>
              <a:rPr lang="it-IT" dirty="0" smtClean="0"/>
              <a:t>Logo Noleggiatore </a:t>
            </a:r>
            <a:endParaRPr lang="it-IT" dirty="0"/>
          </a:p>
          <a:p>
            <a:pPr marL="285750" indent="-285750">
              <a:buFont typeface="Arial" pitchFamily="34" charset="0"/>
              <a:buChar char="•"/>
              <a:defRPr/>
            </a:pPr>
            <a:r>
              <a:rPr lang="it-IT" dirty="0"/>
              <a:t>sotto i loghi sono riportati tutti i comparti di riferimento</a:t>
            </a:r>
          </a:p>
          <a:p>
            <a:pPr marL="285750" indent="-285750">
              <a:buFont typeface="Arial" pitchFamily="34" charset="0"/>
              <a:buChar char="•"/>
              <a:defRPr/>
            </a:pPr>
            <a:r>
              <a:rPr lang="it-IT" dirty="0"/>
              <a:t>patentini con foto</a:t>
            </a:r>
          </a:p>
          <a:p>
            <a:pPr marL="285750" indent="-285750">
              <a:buFont typeface="Arial" pitchFamily="34" charset="0"/>
              <a:buChar char="•"/>
              <a:defRPr/>
            </a:pPr>
            <a:r>
              <a:rPr lang="it-IT" dirty="0"/>
              <a:t>durata 5 anni</a:t>
            </a:r>
          </a:p>
          <a:p>
            <a:pPr>
              <a:defRPr/>
            </a:pPr>
            <a:endParaRPr lang="it-IT" dirty="0"/>
          </a:p>
          <a:p>
            <a:pPr>
              <a:defRPr/>
            </a:pPr>
            <a:endParaRPr lang="it-IT" dirty="0"/>
          </a:p>
          <a:p>
            <a:pPr>
              <a:defRPr/>
            </a:pPr>
            <a:endParaRPr lang="it-IT" dirty="0"/>
          </a:p>
          <a:p>
            <a:pPr>
              <a:defRPr/>
            </a:pPr>
            <a:endParaRPr lang="it-IT" dirty="0"/>
          </a:p>
          <a:p>
            <a:pPr>
              <a:defRPr/>
            </a:pPr>
            <a:endParaRPr lang="it-IT" dirty="0"/>
          </a:p>
          <a:p>
            <a:pPr>
              <a:defRPr/>
            </a:pPr>
            <a:endParaRPr lang="it-IT" dirty="0"/>
          </a:p>
          <a:p>
            <a:pPr>
              <a:defRPr/>
            </a:pPr>
            <a:endParaRPr lang="it-IT" dirty="0"/>
          </a:p>
        </p:txBody>
      </p:sp>
    </p:spTree>
    <p:extLst>
      <p:ext uri="{BB962C8B-B14F-4D97-AF65-F5344CB8AC3E}">
        <p14:creationId xmlns:p14="http://schemas.microsoft.com/office/powerpoint/2010/main" xmlns="" val="19858386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a:xfrm>
            <a:off x="323528" y="620688"/>
            <a:ext cx="7805737" cy="403225"/>
          </a:xfrm>
        </p:spPr>
        <p:txBody>
          <a:bodyPr/>
          <a:lstStyle/>
          <a:p>
            <a:pPr eaLnBrk="1" hangingPunct="1">
              <a:defRPr/>
            </a:pPr>
            <a:r>
              <a:rPr lang="it-IT" sz="4000" u="sng" dirty="0" smtClean="0">
                <a:solidFill>
                  <a:srgbClr val="00B050"/>
                </a:solidFill>
                <a:ea typeface="ＭＳ Ｐゴシック" pitchFamily="34" charset="-128"/>
              </a:rPr>
              <a:t>CARRELLI   SEMOVENTI</a:t>
            </a:r>
          </a:p>
        </p:txBody>
      </p:sp>
      <p:sp>
        <p:nvSpPr>
          <p:cNvPr id="38917" name="Rettangolo 7"/>
          <p:cNvSpPr>
            <a:spLocks noChangeArrowheads="1"/>
          </p:cNvSpPr>
          <p:nvPr/>
        </p:nvSpPr>
        <p:spPr bwMode="auto">
          <a:xfrm>
            <a:off x="395536" y="1700808"/>
            <a:ext cx="8497069"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it-IT" sz="2400" u="none" dirty="0">
                <a:solidFill>
                  <a:srgbClr val="10099F"/>
                </a:solidFill>
                <a:latin typeface="Trebuchet MS" pitchFamily="34" charset="0"/>
              </a:rPr>
              <a:t>Questo corso è rivolto a lavoratori addetti alla conduzione di carrelli elevatori semoventi con conducente a bordo.</a:t>
            </a:r>
          </a:p>
          <a:p>
            <a:pPr algn="just"/>
            <a:endParaRPr lang="it-IT" sz="2400" u="none" dirty="0">
              <a:solidFill>
                <a:srgbClr val="10099F"/>
              </a:solidFill>
              <a:latin typeface="Trebuchet MS" pitchFamily="34" charset="0"/>
            </a:endParaRPr>
          </a:p>
          <a:p>
            <a:pPr algn="just"/>
            <a:r>
              <a:rPr lang="it-IT" sz="2400" u="none" dirty="0">
                <a:solidFill>
                  <a:srgbClr val="10099F"/>
                </a:solidFill>
                <a:latin typeface="Trebuchet MS" pitchFamily="34" charset="0"/>
              </a:rPr>
              <a:t>L’</a:t>
            </a:r>
            <a:r>
              <a:rPr lang="it-IT" altLang="ja-JP" sz="2400" b="1" i="1" u="none" dirty="0">
                <a:solidFill>
                  <a:srgbClr val="10099F"/>
                </a:solidFill>
                <a:latin typeface="Trebuchet MS" pitchFamily="34" charset="0"/>
              </a:rPr>
              <a:t>Accordo Stato-Regioni del 22/02/2012 </a:t>
            </a:r>
            <a:r>
              <a:rPr lang="it-IT" altLang="ja-JP" sz="2400" u="none" dirty="0">
                <a:solidFill>
                  <a:srgbClr val="10099F"/>
                </a:solidFill>
                <a:latin typeface="Trebuchet MS" pitchFamily="34" charset="0"/>
              </a:rPr>
              <a:t>sotto la dicitura  </a:t>
            </a:r>
            <a:r>
              <a:rPr lang="it-IT" altLang="ja-JP" sz="2400" b="1" u="none" dirty="0">
                <a:solidFill>
                  <a:srgbClr val="FF0000"/>
                </a:solidFill>
                <a:latin typeface="Trebuchet MS" pitchFamily="34" charset="0"/>
              </a:rPr>
              <a:t>carrelli elevatori semoventi </a:t>
            </a:r>
            <a:r>
              <a:rPr lang="it-IT" altLang="ja-JP" sz="2400" u="none" dirty="0">
                <a:solidFill>
                  <a:srgbClr val="10099F"/>
                </a:solidFill>
                <a:latin typeface="Trebuchet MS" pitchFamily="34" charset="0"/>
              </a:rPr>
              <a:t>con conducente a bordo riporta queste immagini:</a:t>
            </a:r>
            <a:endParaRPr lang="it-IT" sz="2400" u="none" dirty="0">
              <a:solidFill>
                <a:srgbClr val="10099F"/>
              </a:solidFill>
              <a:latin typeface="Trebuchet MS" pitchFamily="34" charset="0"/>
            </a:endParaRPr>
          </a:p>
        </p:txBody>
      </p:sp>
      <p:pic>
        <p:nvPicPr>
          <p:cNvPr id="38919"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43608" y="4086225"/>
            <a:ext cx="7777163" cy="277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1013576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a:xfrm>
            <a:off x="1014413" y="274638"/>
            <a:ext cx="7805737" cy="403225"/>
          </a:xfrm>
        </p:spPr>
        <p:txBody>
          <a:bodyPr/>
          <a:lstStyle/>
          <a:p>
            <a:pPr eaLnBrk="1" hangingPunct="1">
              <a:defRPr/>
            </a:pPr>
            <a:r>
              <a:rPr lang="it-IT" dirty="0" smtClean="0">
                <a:ea typeface="ＭＳ Ｐゴシック" pitchFamily="34" charset="-128"/>
              </a:rPr>
              <a:t>Definizioni</a:t>
            </a:r>
          </a:p>
        </p:txBody>
      </p:sp>
      <p:sp>
        <p:nvSpPr>
          <p:cNvPr id="8" name="Rettangolo 7"/>
          <p:cNvSpPr/>
          <p:nvPr/>
        </p:nvSpPr>
        <p:spPr>
          <a:xfrm>
            <a:off x="395536" y="1196975"/>
            <a:ext cx="8569077" cy="2308225"/>
          </a:xfrm>
          <a:prstGeom prst="rect">
            <a:avLst/>
          </a:prstGeom>
        </p:spPr>
        <p:txBody>
          <a:bodyPr wrap="square">
            <a:spAutoFit/>
          </a:bodyPr>
          <a:lstStyle/>
          <a:p>
            <a:pPr algn="just">
              <a:defRPr/>
            </a:pPr>
            <a:r>
              <a:rPr lang="it-IT" sz="2400" b="1" i="1" dirty="0">
                <a:solidFill>
                  <a:srgbClr val="FF0000"/>
                </a:solidFill>
                <a:latin typeface="+mj-lt"/>
                <a:ea typeface="+mn-ea"/>
              </a:rPr>
              <a:t>Carrelli industriali semoventi:</a:t>
            </a:r>
            <a:r>
              <a:rPr lang="it-IT" sz="2400" u="none" dirty="0">
                <a:solidFill>
                  <a:srgbClr val="10099F"/>
                </a:solidFill>
                <a:latin typeface="+mn-lt"/>
                <a:ea typeface="+mn-ea"/>
              </a:rPr>
              <a:t> qualsiasi veicolo dotato di ruote (eccetto quelli circolanti su rotaie) concepito per trasportare, trainare, spingere, sollevare, impilare o disporre su scaffalature qualsiasi tipo di carico ed azionato da un operatore a bordo su sedile.</a:t>
            </a:r>
          </a:p>
          <a:p>
            <a:pPr algn="just">
              <a:defRPr/>
            </a:pPr>
            <a:endParaRPr lang="it-IT" sz="2400" u="none" dirty="0">
              <a:solidFill>
                <a:srgbClr val="10099F"/>
              </a:solidFill>
              <a:latin typeface="+mn-lt"/>
              <a:ea typeface="+mn-ea"/>
            </a:endParaRPr>
          </a:p>
        </p:txBody>
      </p:sp>
      <p:sp>
        <p:nvSpPr>
          <p:cNvPr id="9" name="Rettangolo 8"/>
          <p:cNvSpPr/>
          <p:nvPr/>
        </p:nvSpPr>
        <p:spPr>
          <a:xfrm>
            <a:off x="1008063" y="5661025"/>
            <a:ext cx="1439862" cy="369888"/>
          </a:xfrm>
          <a:prstGeom prst="rect">
            <a:avLst/>
          </a:prstGeom>
        </p:spPr>
        <p:txBody>
          <a:bodyPr>
            <a:spAutoFit/>
          </a:bodyPr>
          <a:lstStyle/>
          <a:p>
            <a:pPr>
              <a:defRPr/>
            </a:pPr>
            <a:r>
              <a:rPr lang="it-IT" sz="1800" b="1" i="1" u="none" dirty="0">
                <a:solidFill>
                  <a:srgbClr val="13099F"/>
                </a:solidFill>
                <a:latin typeface="+mj-lt"/>
                <a:ea typeface="+mn-ea"/>
                <a:cs typeface="Arial" pitchFamily="34" charset="0"/>
              </a:rPr>
              <a:t>Con 4 ruote</a:t>
            </a:r>
            <a:endParaRPr lang="it-IT" sz="1800" b="1" u="none" dirty="0">
              <a:solidFill>
                <a:srgbClr val="13099F"/>
              </a:solidFill>
              <a:latin typeface="+mj-lt"/>
              <a:ea typeface="+mn-ea"/>
            </a:endParaRPr>
          </a:p>
        </p:txBody>
      </p:sp>
      <p:sp>
        <p:nvSpPr>
          <p:cNvPr id="12" name="Rettangolo 11"/>
          <p:cNvSpPr/>
          <p:nvPr/>
        </p:nvSpPr>
        <p:spPr>
          <a:xfrm>
            <a:off x="4103688" y="5683250"/>
            <a:ext cx="1439862" cy="368300"/>
          </a:xfrm>
          <a:prstGeom prst="rect">
            <a:avLst/>
          </a:prstGeom>
        </p:spPr>
        <p:txBody>
          <a:bodyPr>
            <a:spAutoFit/>
          </a:bodyPr>
          <a:lstStyle/>
          <a:p>
            <a:pPr>
              <a:defRPr/>
            </a:pPr>
            <a:r>
              <a:rPr lang="it-IT" sz="1800" b="1" i="1" u="none" dirty="0">
                <a:solidFill>
                  <a:srgbClr val="13099F"/>
                </a:solidFill>
                <a:latin typeface="+mj-lt"/>
                <a:ea typeface="+mn-ea"/>
                <a:cs typeface="Arial" pitchFamily="34" charset="0"/>
              </a:rPr>
              <a:t>Con 3 ruote</a:t>
            </a:r>
            <a:endParaRPr lang="it-IT" sz="1800" b="1" u="none" dirty="0">
              <a:solidFill>
                <a:srgbClr val="13099F"/>
              </a:solidFill>
              <a:latin typeface="+mj-lt"/>
              <a:ea typeface="+mn-ea"/>
            </a:endParaRPr>
          </a:p>
        </p:txBody>
      </p:sp>
      <p:pic>
        <p:nvPicPr>
          <p:cNvPr id="41994"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79388" y="3297238"/>
            <a:ext cx="3357562"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5"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671888" y="3035300"/>
            <a:ext cx="2449512" cy="245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96"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156176" y="3068959"/>
            <a:ext cx="2376264" cy="2940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74589481"/>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7544" y="620688"/>
            <a:ext cx="3528392" cy="773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u="sng" dirty="0" smtClean="0">
                <a:solidFill>
                  <a:srgbClr val="FF0000"/>
                </a:solidFill>
              </a:rPr>
              <a:t>IL DECRETO 81/2008</a:t>
            </a:r>
          </a:p>
          <a:p>
            <a:pPr algn="ctr"/>
            <a:r>
              <a:rPr lang="it-IT" sz="2400" b="1" u="sng" dirty="0" smtClean="0">
                <a:solidFill>
                  <a:srgbClr val="FF0000"/>
                </a:solidFill>
              </a:rPr>
              <a:t> (Testo Unico)</a:t>
            </a:r>
            <a:endParaRPr lang="it-IT" sz="2400" b="1" u="sng" dirty="0">
              <a:solidFill>
                <a:srgbClr val="FF0000"/>
              </a:solidFill>
            </a:endParaRPr>
          </a:p>
        </p:txBody>
      </p:sp>
      <p:sp>
        <p:nvSpPr>
          <p:cNvPr id="4" name="Rettangolo 3"/>
          <p:cNvSpPr/>
          <p:nvPr/>
        </p:nvSpPr>
        <p:spPr>
          <a:xfrm>
            <a:off x="539552" y="3501008"/>
            <a:ext cx="3343626" cy="1425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u="sng" dirty="0" smtClean="0">
                <a:solidFill>
                  <a:srgbClr val="FF0000"/>
                </a:solidFill>
              </a:rPr>
              <a:t>LA LEGGE EUROPEA </a:t>
            </a:r>
          </a:p>
          <a:p>
            <a:pPr algn="ctr"/>
            <a:r>
              <a:rPr lang="it-IT" sz="2400" b="1" u="sng" dirty="0" smtClean="0">
                <a:solidFill>
                  <a:srgbClr val="FF0000"/>
                </a:solidFill>
              </a:rPr>
              <a:t> DPR. 459/1996</a:t>
            </a:r>
          </a:p>
          <a:p>
            <a:pPr algn="ctr"/>
            <a:r>
              <a:rPr lang="it-IT" sz="2400" b="1" u="sng" dirty="0" smtClean="0">
                <a:solidFill>
                  <a:srgbClr val="FF0000"/>
                </a:solidFill>
              </a:rPr>
              <a:t>D.lgs. n° 17/2010</a:t>
            </a:r>
            <a:endParaRPr lang="it-IT" sz="2400" b="1" u="sng" dirty="0">
              <a:solidFill>
                <a:srgbClr val="FF0000"/>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5517232"/>
            <a:ext cx="1838969" cy="1059667"/>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27784" y="5589240"/>
            <a:ext cx="1368152" cy="792088"/>
          </a:xfrm>
          <a:prstGeom prst="rect">
            <a:avLst/>
          </a:prstGeom>
        </p:spPr>
      </p:pic>
      <p:sp>
        <p:nvSpPr>
          <p:cNvPr id="7" name="Rettangolo 6"/>
          <p:cNvSpPr/>
          <p:nvPr/>
        </p:nvSpPr>
        <p:spPr>
          <a:xfrm>
            <a:off x="611560" y="4797152"/>
            <a:ext cx="3279129" cy="585790"/>
          </a:xfrm>
          <a:prstGeom prst="rect">
            <a:avLst/>
          </a:prstGeom>
          <a:no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solidFill>
                  <a:schemeClr val="tx1"/>
                </a:solidFill>
              </a:rPr>
              <a:t>DIRETTIVA MACCHINE </a:t>
            </a:r>
          </a:p>
        </p:txBody>
      </p:sp>
      <p:sp>
        <p:nvSpPr>
          <p:cNvPr id="10" name="Rectangle 3"/>
          <p:cNvSpPr txBox="1">
            <a:spLocks noChangeArrowheads="1"/>
          </p:cNvSpPr>
          <p:nvPr/>
        </p:nvSpPr>
        <p:spPr>
          <a:xfrm>
            <a:off x="4644008" y="908720"/>
            <a:ext cx="3996952" cy="864096"/>
          </a:xfrm>
          <a:prstGeom prst="rect">
            <a:avLst/>
          </a:prstGeom>
          <a:noFill/>
        </p:spPr>
        <p:txBody>
          <a:bodyPr/>
          <a:lstStyle>
            <a:lvl1pPr algn="l" rtl="0" fontAlgn="base">
              <a:spcBef>
                <a:spcPct val="0"/>
              </a:spcBef>
              <a:spcAft>
                <a:spcPct val="0"/>
              </a:spcAft>
              <a:defRPr sz="3400" b="1">
                <a:solidFill>
                  <a:srgbClr val="5F1419"/>
                </a:solidFill>
                <a:latin typeface="+mj-lt"/>
                <a:ea typeface="+mj-ea"/>
                <a:cs typeface="+mj-cs"/>
              </a:defRPr>
            </a:lvl1pPr>
            <a:lvl2pPr algn="l" rtl="0" fontAlgn="base">
              <a:spcBef>
                <a:spcPct val="0"/>
              </a:spcBef>
              <a:spcAft>
                <a:spcPct val="0"/>
              </a:spcAft>
              <a:defRPr sz="3400" b="1">
                <a:solidFill>
                  <a:srgbClr val="5F1419"/>
                </a:solidFill>
                <a:latin typeface="Arial" charset="0"/>
              </a:defRPr>
            </a:lvl2pPr>
            <a:lvl3pPr algn="l" rtl="0" fontAlgn="base">
              <a:spcBef>
                <a:spcPct val="0"/>
              </a:spcBef>
              <a:spcAft>
                <a:spcPct val="0"/>
              </a:spcAft>
              <a:defRPr sz="3400" b="1">
                <a:solidFill>
                  <a:srgbClr val="5F1419"/>
                </a:solidFill>
                <a:latin typeface="Arial" charset="0"/>
              </a:defRPr>
            </a:lvl3pPr>
            <a:lvl4pPr algn="l" rtl="0" fontAlgn="base">
              <a:spcBef>
                <a:spcPct val="0"/>
              </a:spcBef>
              <a:spcAft>
                <a:spcPct val="0"/>
              </a:spcAft>
              <a:defRPr sz="3400" b="1">
                <a:solidFill>
                  <a:srgbClr val="5F1419"/>
                </a:solidFill>
                <a:latin typeface="Arial" charset="0"/>
              </a:defRPr>
            </a:lvl4pPr>
            <a:lvl5pPr algn="l" rtl="0" fontAlgn="base">
              <a:spcBef>
                <a:spcPct val="0"/>
              </a:spcBef>
              <a:spcAft>
                <a:spcPct val="0"/>
              </a:spcAft>
              <a:defRPr sz="3400" b="1">
                <a:solidFill>
                  <a:srgbClr val="5F1419"/>
                </a:solidFill>
                <a:latin typeface="Arial" charset="0"/>
              </a:defRPr>
            </a:lvl5pPr>
            <a:lvl6pPr marL="457200" algn="l" rtl="0" eaLnBrk="1" fontAlgn="base" hangingPunct="1">
              <a:spcBef>
                <a:spcPct val="0"/>
              </a:spcBef>
              <a:spcAft>
                <a:spcPct val="0"/>
              </a:spcAft>
              <a:defRPr sz="3400" b="1">
                <a:solidFill>
                  <a:srgbClr val="5F1419"/>
                </a:solidFill>
                <a:latin typeface="Arial" charset="0"/>
              </a:defRPr>
            </a:lvl6pPr>
            <a:lvl7pPr marL="914400" algn="l" rtl="0" eaLnBrk="1" fontAlgn="base" hangingPunct="1">
              <a:spcBef>
                <a:spcPct val="0"/>
              </a:spcBef>
              <a:spcAft>
                <a:spcPct val="0"/>
              </a:spcAft>
              <a:defRPr sz="3400" b="1">
                <a:solidFill>
                  <a:srgbClr val="5F1419"/>
                </a:solidFill>
                <a:latin typeface="Arial" charset="0"/>
              </a:defRPr>
            </a:lvl7pPr>
            <a:lvl8pPr marL="1371600" algn="l" rtl="0" eaLnBrk="1" fontAlgn="base" hangingPunct="1">
              <a:spcBef>
                <a:spcPct val="0"/>
              </a:spcBef>
              <a:spcAft>
                <a:spcPct val="0"/>
              </a:spcAft>
              <a:defRPr sz="3400" b="1">
                <a:solidFill>
                  <a:srgbClr val="5F1419"/>
                </a:solidFill>
                <a:latin typeface="Arial" charset="0"/>
              </a:defRPr>
            </a:lvl8pPr>
            <a:lvl9pPr marL="1828800" algn="l" rtl="0" eaLnBrk="1" fontAlgn="base" hangingPunct="1">
              <a:spcBef>
                <a:spcPct val="0"/>
              </a:spcBef>
              <a:spcAft>
                <a:spcPct val="0"/>
              </a:spcAft>
              <a:defRPr sz="3400" b="1">
                <a:solidFill>
                  <a:srgbClr val="5F1419"/>
                </a:solidFill>
                <a:latin typeface="Arial" charset="0"/>
              </a:defRPr>
            </a:lvl9pPr>
          </a:lstStyle>
          <a:p>
            <a:r>
              <a:rPr lang="it-IT" sz="2400" u="sng" kern="0" dirty="0" smtClean="0">
                <a:solidFill>
                  <a:srgbClr val="FF0000"/>
                </a:solidFill>
              </a:rPr>
              <a:t>DECRETO 11 aprile 2011</a:t>
            </a:r>
          </a:p>
          <a:p>
            <a:r>
              <a:rPr lang="it-IT" sz="2400" u="sng" kern="0" dirty="0" smtClean="0">
                <a:solidFill>
                  <a:srgbClr val="FF0000"/>
                </a:solidFill>
              </a:rPr>
              <a:t> </a:t>
            </a:r>
            <a:r>
              <a:rPr lang="it-IT" sz="2400" u="sng" kern="0" dirty="0" err="1" smtClean="0">
                <a:solidFill>
                  <a:srgbClr val="FF0000"/>
                </a:solidFill>
              </a:rPr>
              <a:t>D.Lgs</a:t>
            </a:r>
            <a:r>
              <a:rPr lang="it-IT" sz="2400" u="sng" kern="0" dirty="0" smtClean="0">
                <a:solidFill>
                  <a:srgbClr val="FF0000"/>
                </a:solidFill>
              </a:rPr>
              <a:t> “Del fare” 08/2013</a:t>
            </a:r>
          </a:p>
          <a:p>
            <a:endParaRPr lang="it-IT" sz="2800" u="sng" kern="0" dirty="0" smtClean="0">
              <a:solidFill>
                <a:srgbClr val="FF0000"/>
              </a:solidFill>
            </a:endParaRPr>
          </a:p>
          <a:p>
            <a:r>
              <a:rPr lang="it-IT" sz="2800" u="sng" kern="0" dirty="0" smtClean="0">
                <a:solidFill>
                  <a:srgbClr val="FF0000"/>
                </a:solidFill>
              </a:rPr>
              <a:t> </a:t>
            </a:r>
            <a:r>
              <a:rPr lang="it-IT" sz="2800" kern="0" dirty="0" smtClean="0">
                <a:solidFill>
                  <a:srgbClr val="FF0000"/>
                </a:solidFill>
              </a:rPr>
              <a:t/>
            </a:r>
            <a:br>
              <a:rPr lang="it-IT" sz="2800" kern="0" dirty="0" smtClean="0">
                <a:solidFill>
                  <a:srgbClr val="FF0000"/>
                </a:solidFill>
              </a:rPr>
            </a:br>
            <a:r>
              <a:rPr lang="it-IT" sz="2800" kern="0" dirty="0" smtClean="0">
                <a:solidFill>
                  <a:srgbClr val="FF0000"/>
                </a:solidFill>
              </a:rPr>
              <a:t> </a:t>
            </a:r>
            <a:endParaRPr lang="it-IT" sz="1800" kern="0" dirty="0" smtClean="0">
              <a:solidFill>
                <a:srgbClr val="FF0000"/>
              </a:solidFill>
            </a:endParaRPr>
          </a:p>
        </p:txBody>
      </p:sp>
      <p:sp>
        <p:nvSpPr>
          <p:cNvPr id="12" name="Titolo 1"/>
          <p:cNvSpPr txBox="1">
            <a:spLocks/>
          </p:cNvSpPr>
          <p:nvPr/>
        </p:nvSpPr>
        <p:spPr>
          <a:xfrm>
            <a:off x="251520" y="0"/>
            <a:ext cx="6985000" cy="1143000"/>
          </a:xfrm>
          <a:prstGeom prst="rect">
            <a:avLst/>
          </a:prstGeom>
        </p:spPr>
        <p:txBody>
          <a:bodyPr/>
          <a:lstStyle>
            <a:lvl1pPr algn="l" rtl="0" fontAlgn="base">
              <a:spcBef>
                <a:spcPct val="0"/>
              </a:spcBef>
              <a:spcAft>
                <a:spcPct val="0"/>
              </a:spcAft>
              <a:defRPr sz="3400" b="1">
                <a:solidFill>
                  <a:srgbClr val="5F1419"/>
                </a:solidFill>
                <a:latin typeface="+mj-lt"/>
                <a:ea typeface="+mj-ea"/>
                <a:cs typeface="+mj-cs"/>
              </a:defRPr>
            </a:lvl1pPr>
            <a:lvl2pPr algn="l" rtl="0" fontAlgn="base">
              <a:spcBef>
                <a:spcPct val="0"/>
              </a:spcBef>
              <a:spcAft>
                <a:spcPct val="0"/>
              </a:spcAft>
              <a:defRPr sz="3400" b="1">
                <a:solidFill>
                  <a:srgbClr val="5F1419"/>
                </a:solidFill>
                <a:latin typeface="Arial" charset="0"/>
              </a:defRPr>
            </a:lvl2pPr>
            <a:lvl3pPr algn="l" rtl="0" fontAlgn="base">
              <a:spcBef>
                <a:spcPct val="0"/>
              </a:spcBef>
              <a:spcAft>
                <a:spcPct val="0"/>
              </a:spcAft>
              <a:defRPr sz="3400" b="1">
                <a:solidFill>
                  <a:srgbClr val="5F1419"/>
                </a:solidFill>
                <a:latin typeface="Arial" charset="0"/>
              </a:defRPr>
            </a:lvl3pPr>
            <a:lvl4pPr algn="l" rtl="0" fontAlgn="base">
              <a:spcBef>
                <a:spcPct val="0"/>
              </a:spcBef>
              <a:spcAft>
                <a:spcPct val="0"/>
              </a:spcAft>
              <a:defRPr sz="3400" b="1">
                <a:solidFill>
                  <a:srgbClr val="5F1419"/>
                </a:solidFill>
                <a:latin typeface="Arial" charset="0"/>
              </a:defRPr>
            </a:lvl4pPr>
            <a:lvl5pPr algn="l" rtl="0" fontAlgn="base">
              <a:spcBef>
                <a:spcPct val="0"/>
              </a:spcBef>
              <a:spcAft>
                <a:spcPct val="0"/>
              </a:spcAft>
              <a:defRPr sz="3400" b="1">
                <a:solidFill>
                  <a:srgbClr val="5F1419"/>
                </a:solidFill>
                <a:latin typeface="Arial" charset="0"/>
              </a:defRPr>
            </a:lvl5pPr>
            <a:lvl6pPr marL="457200" algn="l" rtl="0" eaLnBrk="1" fontAlgn="base" hangingPunct="1">
              <a:spcBef>
                <a:spcPct val="0"/>
              </a:spcBef>
              <a:spcAft>
                <a:spcPct val="0"/>
              </a:spcAft>
              <a:defRPr sz="3400" b="1">
                <a:solidFill>
                  <a:srgbClr val="5F1419"/>
                </a:solidFill>
                <a:latin typeface="Arial" charset="0"/>
              </a:defRPr>
            </a:lvl6pPr>
            <a:lvl7pPr marL="914400" algn="l" rtl="0" eaLnBrk="1" fontAlgn="base" hangingPunct="1">
              <a:spcBef>
                <a:spcPct val="0"/>
              </a:spcBef>
              <a:spcAft>
                <a:spcPct val="0"/>
              </a:spcAft>
              <a:defRPr sz="3400" b="1">
                <a:solidFill>
                  <a:srgbClr val="5F1419"/>
                </a:solidFill>
                <a:latin typeface="Arial" charset="0"/>
              </a:defRPr>
            </a:lvl7pPr>
            <a:lvl8pPr marL="1371600" algn="l" rtl="0" eaLnBrk="1" fontAlgn="base" hangingPunct="1">
              <a:spcBef>
                <a:spcPct val="0"/>
              </a:spcBef>
              <a:spcAft>
                <a:spcPct val="0"/>
              </a:spcAft>
              <a:defRPr sz="3400" b="1">
                <a:solidFill>
                  <a:srgbClr val="5F1419"/>
                </a:solidFill>
                <a:latin typeface="Arial" charset="0"/>
              </a:defRPr>
            </a:lvl8pPr>
            <a:lvl9pPr marL="1828800" algn="l" rtl="0" eaLnBrk="1" fontAlgn="base" hangingPunct="1">
              <a:spcBef>
                <a:spcPct val="0"/>
              </a:spcBef>
              <a:spcAft>
                <a:spcPct val="0"/>
              </a:spcAft>
              <a:defRPr sz="3400" b="1">
                <a:solidFill>
                  <a:srgbClr val="5F1419"/>
                </a:solidFill>
                <a:latin typeface="Arial" charset="0"/>
              </a:defRPr>
            </a:lvl9pPr>
          </a:lstStyle>
          <a:p>
            <a:r>
              <a:rPr lang="it-IT" kern="0" dirty="0" smtClean="0">
                <a:solidFill>
                  <a:srgbClr val="002060"/>
                </a:solidFill>
              </a:rPr>
              <a:t>LE LEGGI DI RIFERIMENTO</a:t>
            </a:r>
            <a:endParaRPr lang="it-IT" kern="0" dirty="0">
              <a:solidFill>
                <a:srgbClr val="002060"/>
              </a:solidFill>
            </a:endParaRPr>
          </a:p>
        </p:txBody>
      </p:sp>
      <p:pic>
        <p:nvPicPr>
          <p:cNvPr id="13" name="Immagine 12" descr="Dlgs81.jpg"/>
          <p:cNvPicPr>
            <a:picLocks noChangeAspect="1"/>
          </p:cNvPicPr>
          <p:nvPr/>
        </p:nvPicPr>
        <p:blipFill>
          <a:blip r:embed="rId4" cstate="print"/>
          <a:stretch>
            <a:fillRect/>
          </a:stretch>
        </p:blipFill>
        <p:spPr>
          <a:xfrm>
            <a:off x="683568" y="1484784"/>
            <a:ext cx="3168352" cy="1833184"/>
          </a:xfrm>
          <a:prstGeom prst="rect">
            <a:avLst/>
          </a:prstGeom>
        </p:spPr>
      </p:pic>
      <p:pic>
        <p:nvPicPr>
          <p:cNvPr id="14" name="Immagine 13" descr="ATTREZZATURE.jpg"/>
          <p:cNvPicPr>
            <a:picLocks noChangeAspect="1"/>
          </p:cNvPicPr>
          <p:nvPr/>
        </p:nvPicPr>
        <p:blipFill>
          <a:blip r:embed="rId5" cstate="print"/>
          <a:stretch>
            <a:fillRect/>
          </a:stretch>
        </p:blipFill>
        <p:spPr>
          <a:xfrm>
            <a:off x="5292080" y="1772816"/>
            <a:ext cx="2592288" cy="2089731"/>
          </a:xfrm>
          <a:prstGeom prst="rect">
            <a:avLst/>
          </a:prstGeom>
        </p:spPr>
      </p:pic>
      <p:sp>
        <p:nvSpPr>
          <p:cNvPr id="15" name="Rectangle 3"/>
          <p:cNvSpPr txBox="1">
            <a:spLocks noChangeArrowheads="1"/>
          </p:cNvSpPr>
          <p:nvPr/>
        </p:nvSpPr>
        <p:spPr>
          <a:xfrm>
            <a:off x="4499992" y="3933056"/>
            <a:ext cx="3996952" cy="864096"/>
          </a:xfrm>
          <a:prstGeom prst="rect">
            <a:avLst/>
          </a:prstGeom>
          <a:noFill/>
        </p:spPr>
        <p:txBody>
          <a:bodyPr/>
          <a:lstStyle>
            <a:lvl1pPr algn="l" rtl="0" fontAlgn="base">
              <a:spcBef>
                <a:spcPct val="0"/>
              </a:spcBef>
              <a:spcAft>
                <a:spcPct val="0"/>
              </a:spcAft>
              <a:defRPr sz="3400" b="1">
                <a:solidFill>
                  <a:srgbClr val="5F1419"/>
                </a:solidFill>
                <a:latin typeface="+mj-lt"/>
                <a:ea typeface="+mj-ea"/>
                <a:cs typeface="+mj-cs"/>
              </a:defRPr>
            </a:lvl1pPr>
            <a:lvl2pPr algn="l" rtl="0" fontAlgn="base">
              <a:spcBef>
                <a:spcPct val="0"/>
              </a:spcBef>
              <a:spcAft>
                <a:spcPct val="0"/>
              </a:spcAft>
              <a:defRPr sz="3400" b="1">
                <a:solidFill>
                  <a:srgbClr val="5F1419"/>
                </a:solidFill>
                <a:latin typeface="Arial" charset="0"/>
              </a:defRPr>
            </a:lvl2pPr>
            <a:lvl3pPr algn="l" rtl="0" fontAlgn="base">
              <a:spcBef>
                <a:spcPct val="0"/>
              </a:spcBef>
              <a:spcAft>
                <a:spcPct val="0"/>
              </a:spcAft>
              <a:defRPr sz="3400" b="1">
                <a:solidFill>
                  <a:srgbClr val="5F1419"/>
                </a:solidFill>
                <a:latin typeface="Arial" charset="0"/>
              </a:defRPr>
            </a:lvl3pPr>
            <a:lvl4pPr algn="l" rtl="0" fontAlgn="base">
              <a:spcBef>
                <a:spcPct val="0"/>
              </a:spcBef>
              <a:spcAft>
                <a:spcPct val="0"/>
              </a:spcAft>
              <a:defRPr sz="3400" b="1">
                <a:solidFill>
                  <a:srgbClr val="5F1419"/>
                </a:solidFill>
                <a:latin typeface="Arial" charset="0"/>
              </a:defRPr>
            </a:lvl4pPr>
            <a:lvl5pPr algn="l" rtl="0" fontAlgn="base">
              <a:spcBef>
                <a:spcPct val="0"/>
              </a:spcBef>
              <a:spcAft>
                <a:spcPct val="0"/>
              </a:spcAft>
              <a:defRPr sz="3400" b="1">
                <a:solidFill>
                  <a:srgbClr val="5F1419"/>
                </a:solidFill>
                <a:latin typeface="Arial" charset="0"/>
              </a:defRPr>
            </a:lvl5pPr>
            <a:lvl6pPr marL="457200" algn="l" rtl="0" eaLnBrk="1" fontAlgn="base" hangingPunct="1">
              <a:spcBef>
                <a:spcPct val="0"/>
              </a:spcBef>
              <a:spcAft>
                <a:spcPct val="0"/>
              </a:spcAft>
              <a:defRPr sz="3400" b="1">
                <a:solidFill>
                  <a:srgbClr val="5F1419"/>
                </a:solidFill>
                <a:latin typeface="Arial" charset="0"/>
              </a:defRPr>
            </a:lvl6pPr>
            <a:lvl7pPr marL="914400" algn="l" rtl="0" eaLnBrk="1" fontAlgn="base" hangingPunct="1">
              <a:spcBef>
                <a:spcPct val="0"/>
              </a:spcBef>
              <a:spcAft>
                <a:spcPct val="0"/>
              </a:spcAft>
              <a:defRPr sz="3400" b="1">
                <a:solidFill>
                  <a:srgbClr val="5F1419"/>
                </a:solidFill>
                <a:latin typeface="Arial" charset="0"/>
              </a:defRPr>
            </a:lvl7pPr>
            <a:lvl8pPr marL="1371600" algn="l" rtl="0" eaLnBrk="1" fontAlgn="base" hangingPunct="1">
              <a:spcBef>
                <a:spcPct val="0"/>
              </a:spcBef>
              <a:spcAft>
                <a:spcPct val="0"/>
              </a:spcAft>
              <a:defRPr sz="3400" b="1">
                <a:solidFill>
                  <a:srgbClr val="5F1419"/>
                </a:solidFill>
                <a:latin typeface="Arial" charset="0"/>
              </a:defRPr>
            </a:lvl8pPr>
            <a:lvl9pPr marL="1828800" algn="l" rtl="0" eaLnBrk="1" fontAlgn="base" hangingPunct="1">
              <a:spcBef>
                <a:spcPct val="0"/>
              </a:spcBef>
              <a:spcAft>
                <a:spcPct val="0"/>
              </a:spcAft>
              <a:defRPr sz="3400" b="1">
                <a:solidFill>
                  <a:srgbClr val="5F1419"/>
                </a:solidFill>
                <a:latin typeface="Arial" charset="0"/>
              </a:defRPr>
            </a:lvl9pPr>
          </a:lstStyle>
          <a:p>
            <a:r>
              <a:rPr lang="it-IT" sz="2400" u="sng" kern="0" dirty="0" smtClean="0">
                <a:solidFill>
                  <a:srgbClr val="FF0000"/>
                </a:solidFill>
              </a:rPr>
              <a:t>Decreto Interministeriale </a:t>
            </a:r>
          </a:p>
          <a:p>
            <a:r>
              <a:rPr lang="it-IT" sz="2400" u="sng" kern="0" dirty="0" smtClean="0">
                <a:solidFill>
                  <a:srgbClr val="FF0000"/>
                </a:solidFill>
              </a:rPr>
              <a:t>Formatori del 06/03/2013</a:t>
            </a:r>
          </a:p>
          <a:p>
            <a:endParaRPr lang="it-IT" sz="2800" u="sng" kern="0" dirty="0" smtClean="0">
              <a:solidFill>
                <a:srgbClr val="FF0000"/>
              </a:solidFill>
            </a:endParaRPr>
          </a:p>
          <a:p>
            <a:r>
              <a:rPr lang="it-IT" sz="2800" u="sng" kern="0" dirty="0" smtClean="0">
                <a:solidFill>
                  <a:srgbClr val="FF0000"/>
                </a:solidFill>
              </a:rPr>
              <a:t> </a:t>
            </a:r>
            <a:r>
              <a:rPr lang="it-IT" sz="2800" kern="0" dirty="0" smtClean="0">
                <a:solidFill>
                  <a:srgbClr val="FF0000"/>
                </a:solidFill>
              </a:rPr>
              <a:t/>
            </a:r>
            <a:br>
              <a:rPr lang="it-IT" sz="2800" kern="0" dirty="0" smtClean="0">
                <a:solidFill>
                  <a:srgbClr val="FF0000"/>
                </a:solidFill>
              </a:rPr>
            </a:br>
            <a:r>
              <a:rPr lang="it-IT" sz="2800" kern="0" dirty="0" smtClean="0">
                <a:solidFill>
                  <a:srgbClr val="FF0000"/>
                </a:solidFill>
              </a:rPr>
              <a:t> </a:t>
            </a:r>
            <a:endParaRPr lang="it-IT" sz="1800" kern="0" dirty="0" smtClean="0">
              <a:solidFill>
                <a:srgbClr val="FF0000"/>
              </a:solidFill>
            </a:endParaRPr>
          </a:p>
        </p:txBody>
      </p:sp>
      <p:pic>
        <p:nvPicPr>
          <p:cNvPr id="16" name="Immagine 15" descr="Sicurezza-sul-lavoro-e-formazione-Studio-Cta-Scafati-1-1.jpg"/>
          <p:cNvPicPr>
            <a:picLocks noChangeAspect="1"/>
          </p:cNvPicPr>
          <p:nvPr/>
        </p:nvPicPr>
        <p:blipFill>
          <a:blip r:embed="rId6" cstate="print"/>
          <a:stretch>
            <a:fillRect/>
          </a:stretch>
        </p:blipFill>
        <p:spPr>
          <a:xfrm>
            <a:off x="4572000" y="4869160"/>
            <a:ext cx="3588271" cy="1631719"/>
          </a:xfrm>
          <a:prstGeom prst="rect">
            <a:avLst/>
          </a:prstGeom>
        </p:spPr>
      </p:pic>
    </p:spTree>
    <p:extLst>
      <p:ext uri="{BB962C8B-B14F-4D97-AF65-F5344CB8AC3E}">
        <p14:creationId xmlns:p14="http://schemas.microsoft.com/office/powerpoint/2010/main" xmlns="" val="32850357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9952" y="1196752"/>
            <a:ext cx="4247827" cy="638969"/>
          </a:xfrm>
        </p:spPr>
        <p:txBody>
          <a:bodyPr/>
          <a:lstStyle/>
          <a:p>
            <a:r>
              <a:rPr lang="it-IT" sz="2400" dirty="0" smtClean="0">
                <a:solidFill>
                  <a:srgbClr val="FF0000"/>
                </a:solidFill>
              </a:rPr>
              <a:t>Carrelli Semoventi speciali</a:t>
            </a:r>
            <a:endParaRPr lang="it-IT" sz="2400" dirty="0">
              <a:solidFill>
                <a:srgbClr val="FF0000"/>
              </a:solidFill>
            </a:endParaRPr>
          </a:p>
        </p:txBody>
      </p:sp>
      <p:pic>
        <p:nvPicPr>
          <p:cNvPr id="1026" name="Picture 2" descr="C:\Users\Lavoro\Desktop\FORMAZIONE\_Nuovo Corso\Materiale\Materiale Carrelli\portacontainer.jpg"/>
          <p:cNvPicPr>
            <a:picLocks noChangeAspect="1" noChangeArrowheads="1"/>
          </p:cNvPicPr>
          <p:nvPr/>
        </p:nvPicPr>
        <p:blipFill>
          <a:blip r:embed="rId2" cstate="print"/>
          <a:srcRect/>
          <a:stretch>
            <a:fillRect/>
          </a:stretch>
        </p:blipFill>
        <p:spPr bwMode="auto">
          <a:xfrm>
            <a:off x="755576" y="980728"/>
            <a:ext cx="2880320" cy="2373505"/>
          </a:xfrm>
          <a:prstGeom prst="rect">
            <a:avLst/>
          </a:prstGeom>
          <a:noFill/>
        </p:spPr>
      </p:pic>
      <p:pic>
        <p:nvPicPr>
          <p:cNvPr id="8" name="Immagine 7" descr="ppm-tfc-45.jpg"/>
          <p:cNvPicPr>
            <a:picLocks noChangeAspect="1"/>
          </p:cNvPicPr>
          <p:nvPr/>
        </p:nvPicPr>
        <p:blipFill>
          <a:blip r:embed="rId3" cstate="print"/>
          <a:stretch>
            <a:fillRect/>
          </a:stretch>
        </p:blipFill>
        <p:spPr>
          <a:xfrm>
            <a:off x="1835696" y="3717032"/>
            <a:ext cx="2686618" cy="2016223"/>
          </a:xfrm>
          <a:prstGeom prst="rect">
            <a:avLst/>
          </a:prstGeom>
        </p:spPr>
      </p:pic>
      <p:pic>
        <p:nvPicPr>
          <p:cNvPr id="5" name="Immagine 4" descr="carrelli-elevatori-portacontainer-9225-2461011.jpg"/>
          <p:cNvPicPr>
            <a:picLocks noChangeAspect="1"/>
          </p:cNvPicPr>
          <p:nvPr/>
        </p:nvPicPr>
        <p:blipFill>
          <a:blip r:embed="rId4" cstate="print"/>
          <a:stretch>
            <a:fillRect/>
          </a:stretch>
        </p:blipFill>
        <p:spPr>
          <a:xfrm>
            <a:off x="5436096" y="3393716"/>
            <a:ext cx="3054459" cy="2555564"/>
          </a:xfrm>
          <a:prstGeom prst="rect">
            <a:avLst/>
          </a:prstGeom>
        </p:spPr>
      </p:pic>
      <p:sp>
        <p:nvSpPr>
          <p:cNvPr id="6" name="CasellaDiTesto 5"/>
          <p:cNvSpPr txBox="1"/>
          <p:nvPr/>
        </p:nvSpPr>
        <p:spPr>
          <a:xfrm>
            <a:off x="4067944" y="1772816"/>
            <a:ext cx="4824536" cy="1423467"/>
          </a:xfrm>
          <a:prstGeom prst="rect">
            <a:avLst/>
          </a:prstGeom>
          <a:noFill/>
        </p:spPr>
        <p:txBody>
          <a:bodyPr wrap="square" rtlCol="0">
            <a:spAutoFit/>
          </a:bodyPr>
          <a:lstStyle/>
          <a:p>
            <a:pPr marL="444500" indent="-342900">
              <a:spcBef>
                <a:spcPts val="0"/>
              </a:spcBef>
              <a:spcAft>
                <a:spcPts val="300"/>
              </a:spcAft>
              <a:buClr>
                <a:srgbClr val="C00000"/>
              </a:buClr>
            </a:pPr>
            <a:r>
              <a:rPr lang="it-IT" sz="2400" b="1" dirty="0" smtClean="0">
                <a:latin typeface="+mn-lt"/>
              </a:rPr>
              <a:t>Carrelli portacontainer</a:t>
            </a:r>
          </a:p>
          <a:p>
            <a:pPr marL="449263" indent="-274638">
              <a:buFont typeface="Arial" pitchFamily="34" charset="0"/>
              <a:buChar char="•"/>
            </a:pPr>
            <a:r>
              <a:rPr lang="it-IT" sz="2000" dirty="0" smtClean="0"/>
              <a:t>Portata fino a 40-50 t</a:t>
            </a:r>
          </a:p>
          <a:p>
            <a:pPr marL="449263" indent="-274638">
              <a:buFont typeface="Arial" pitchFamily="34" charset="0"/>
              <a:buChar char="•"/>
            </a:pPr>
            <a:r>
              <a:rPr lang="it-IT" sz="2000" dirty="0" smtClean="0"/>
              <a:t>Diverti utilizzi: movimentazione, scarico, accatastamento </a:t>
            </a:r>
            <a:r>
              <a:rPr lang="it-IT" sz="2000" dirty="0" err="1" smtClean="0"/>
              <a:t>etc…</a:t>
            </a:r>
            <a:endParaRPr lang="it-IT" sz="2000" dirty="0"/>
          </a:p>
        </p:txBody>
      </p:sp>
      <p:sp>
        <p:nvSpPr>
          <p:cNvPr id="7" name="CasellaDiTesto 6"/>
          <p:cNvSpPr txBox="1"/>
          <p:nvPr/>
        </p:nvSpPr>
        <p:spPr>
          <a:xfrm>
            <a:off x="827584" y="6021288"/>
            <a:ext cx="4680520" cy="369332"/>
          </a:xfrm>
          <a:prstGeom prst="rect">
            <a:avLst/>
          </a:prstGeom>
          <a:noFill/>
        </p:spPr>
        <p:txBody>
          <a:bodyPr wrap="square" rtlCol="0">
            <a:spAutoFit/>
          </a:bodyPr>
          <a:lstStyle/>
          <a:p>
            <a:pPr algn="ctr"/>
            <a:r>
              <a:rPr lang="it-IT" b="1" dirty="0" smtClean="0"/>
              <a:t>Carrello  tipo “STACKER” (</a:t>
            </a:r>
            <a:r>
              <a:rPr lang="it-IT" b="1" dirty="0" err="1" smtClean="0"/>
              <a:t>accatastatore</a:t>
            </a:r>
            <a:r>
              <a:rPr lang="it-IT" b="1" dirty="0" smtClean="0"/>
              <a:t>)</a:t>
            </a:r>
            <a:endParaRPr lang="it-IT" b="1" dirty="0"/>
          </a:p>
        </p:txBody>
      </p:sp>
      <p:sp>
        <p:nvSpPr>
          <p:cNvPr id="9" name="Rectangle 2"/>
          <p:cNvSpPr txBox="1">
            <a:spLocks noChangeArrowheads="1"/>
          </p:cNvSpPr>
          <p:nvPr/>
        </p:nvSpPr>
        <p:spPr bwMode="auto">
          <a:xfrm>
            <a:off x="1014413" y="274638"/>
            <a:ext cx="7805737" cy="403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3400" b="1" i="0" u="none" strike="noStrike" kern="0" cap="none" spc="0" normalizeH="0" baseline="0" noProof="0" smtClean="0">
                <a:ln>
                  <a:noFill/>
                </a:ln>
                <a:solidFill>
                  <a:srgbClr val="5F1419"/>
                </a:solidFill>
                <a:effectLst/>
                <a:uLnTx/>
                <a:uFillTx/>
                <a:latin typeface="+mj-lt"/>
                <a:ea typeface="ＭＳ Ｐゴシック" pitchFamily="34" charset="-128"/>
                <a:cs typeface="+mj-cs"/>
              </a:rPr>
              <a:t>Definizioni</a:t>
            </a:r>
            <a:endParaRPr kumimoji="0" lang="it-IT" sz="3400" b="1" i="0" u="none" strike="noStrike" kern="0" cap="none" spc="0" normalizeH="0" baseline="0" noProof="0" dirty="0" smtClean="0">
              <a:ln>
                <a:noFill/>
              </a:ln>
              <a:solidFill>
                <a:srgbClr val="5F1419"/>
              </a:solidFill>
              <a:effectLst/>
              <a:uLnTx/>
              <a:uFillTx/>
              <a:latin typeface="+mj-lt"/>
              <a:ea typeface="ＭＳ Ｐゴシック" pitchFamily="34" charset="-128"/>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a:xfrm>
            <a:off x="1014413" y="274638"/>
            <a:ext cx="7805737" cy="403225"/>
          </a:xfrm>
        </p:spPr>
        <p:txBody>
          <a:bodyPr/>
          <a:lstStyle/>
          <a:p>
            <a:pPr eaLnBrk="1" hangingPunct="1">
              <a:defRPr/>
            </a:pPr>
            <a:r>
              <a:rPr lang="it-IT" smtClean="0">
                <a:ea typeface="ＭＳ Ｐゴシック" pitchFamily="34" charset="-128"/>
              </a:rPr>
              <a:t>Definizioni</a:t>
            </a:r>
          </a:p>
        </p:txBody>
      </p:sp>
      <p:sp>
        <p:nvSpPr>
          <p:cNvPr id="39941" name="Rettangolo 7"/>
          <p:cNvSpPr>
            <a:spLocks noChangeArrowheads="1"/>
          </p:cNvSpPr>
          <p:nvPr/>
        </p:nvSpPr>
        <p:spPr bwMode="auto">
          <a:xfrm>
            <a:off x="395536" y="1196975"/>
            <a:ext cx="8569077" cy="304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it-IT" sz="2400" u="none" dirty="0">
                <a:solidFill>
                  <a:srgbClr val="10099F"/>
                </a:solidFill>
                <a:latin typeface="Trebuchet MS" pitchFamily="34" charset="0"/>
              </a:rPr>
              <a:t>Le definizioni contenute nell’</a:t>
            </a:r>
            <a:r>
              <a:rPr lang="it-IT" altLang="ja-JP" sz="2400" u="none" dirty="0">
                <a:solidFill>
                  <a:srgbClr val="10099F"/>
                </a:solidFill>
                <a:latin typeface="Trebuchet MS" pitchFamily="34" charset="0"/>
              </a:rPr>
              <a:t>Accordo Stato-Regioni del 22/02/2012 sono:</a:t>
            </a:r>
          </a:p>
          <a:p>
            <a:pPr algn="just"/>
            <a:r>
              <a:rPr lang="it-IT" sz="2400" b="1" i="1" dirty="0">
                <a:solidFill>
                  <a:srgbClr val="FF0000"/>
                </a:solidFill>
                <a:latin typeface="Trebuchet MS" pitchFamily="34" charset="0"/>
              </a:rPr>
              <a:t>Carrelli semoventi a braccio telescopico:</a:t>
            </a:r>
            <a:r>
              <a:rPr lang="it-IT" sz="2400" u="none" dirty="0">
                <a:solidFill>
                  <a:srgbClr val="FF0000"/>
                </a:solidFill>
                <a:latin typeface="Trebuchet MS" pitchFamily="34" charset="0"/>
              </a:rPr>
              <a:t> </a:t>
            </a:r>
            <a:r>
              <a:rPr lang="it-IT" sz="2400" u="none" dirty="0">
                <a:solidFill>
                  <a:srgbClr val="10099F"/>
                </a:solidFill>
                <a:latin typeface="Trebuchet MS" pitchFamily="34" charset="0"/>
              </a:rPr>
              <a:t>carrelli elevatori a contrappeso dotati di uno o più bracci snodati, telescopici o meno, </a:t>
            </a:r>
            <a:r>
              <a:rPr lang="it-IT" sz="2400" b="1" u="none" dirty="0">
                <a:solidFill>
                  <a:srgbClr val="FF0000"/>
                </a:solidFill>
                <a:latin typeface="Trebuchet MS" pitchFamily="34" charset="0"/>
              </a:rPr>
              <a:t>non girevoli, </a:t>
            </a:r>
            <a:r>
              <a:rPr lang="it-IT" sz="2400" u="none" dirty="0">
                <a:solidFill>
                  <a:srgbClr val="10099F"/>
                </a:solidFill>
                <a:latin typeface="Trebuchet MS" pitchFamily="34" charset="0"/>
              </a:rPr>
              <a:t>utilizzati per impilare carichi. Il dispositivo di sollevamento non deve essere girevole o comunque non deve presentare un movimento di rotazione maggiore di 5°rispetto all’</a:t>
            </a:r>
            <a:r>
              <a:rPr lang="it-IT" altLang="ja-JP" sz="2400" u="none" dirty="0">
                <a:solidFill>
                  <a:srgbClr val="10099F"/>
                </a:solidFill>
                <a:latin typeface="Trebuchet MS" pitchFamily="34" charset="0"/>
              </a:rPr>
              <a:t>asse longitudinale del carrello.</a:t>
            </a:r>
            <a:endParaRPr lang="it-IT" sz="2400" u="none" dirty="0">
              <a:solidFill>
                <a:srgbClr val="10099F"/>
              </a:solidFill>
              <a:latin typeface="Trebuchet MS" pitchFamily="34" charset="0"/>
            </a:endParaRPr>
          </a:p>
        </p:txBody>
      </p:sp>
      <p:pic>
        <p:nvPicPr>
          <p:cNvPr id="3994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258888" y="4365625"/>
            <a:ext cx="2962275"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4"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427538" y="4365625"/>
            <a:ext cx="2570162" cy="190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35853517"/>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a:xfrm>
            <a:off x="1014413" y="274638"/>
            <a:ext cx="7805737" cy="403225"/>
          </a:xfrm>
        </p:spPr>
        <p:txBody>
          <a:bodyPr/>
          <a:lstStyle/>
          <a:p>
            <a:pPr eaLnBrk="1" hangingPunct="1">
              <a:defRPr/>
            </a:pPr>
            <a:r>
              <a:rPr lang="it-IT" dirty="0" smtClean="0">
                <a:ea typeface="ＭＳ Ｐゴシック" pitchFamily="34" charset="-128"/>
              </a:rPr>
              <a:t>Definizioni</a:t>
            </a:r>
          </a:p>
        </p:txBody>
      </p:sp>
      <p:sp>
        <p:nvSpPr>
          <p:cNvPr id="43013" name="Rettangolo 7"/>
          <p:cNvSpPr>
            <a:spLocks noChangeArrowheads="1"/>
          </p:cNvSpPr>
          <p:nvPr/>
        </p:nvSpPr>
        <p:spPr bwMode="auto">
          <a:xfrm>
            <a:off x="393701" y="1196974"/>
            <a:ext cx="8642796" cy="267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a:r>
              <a:rPr lang="it-IT" sz="2400" b="1" i="1" dirty="0">
                <a:solidFill>
                  <a:srgbClr val="FF0000"/>
                </a:solidFill>
                <a:latin typeface="Trebuchet MS" pitchFamily="34" charset="0"/>
              </a:rPr>
              <a:t>Carrelli/Sollevatori/Elevatori semoventi telescopici rotativi:</a:t>
            </a:r>
            <a:r>
              <a:rPr lang="it-IT" sz="2400" u="none" dirty="0">
                <a:solidFill>
                  <a:srgbClr val="10099F"/>
                </a:solidFill>
                <a:latin typeface="Trebuchet MS" pitchFamily="34" charset="0"/>
              </a:rPr>
              <a:t> qualsiasi attrezzatura semovente dotata di uno o più bracci snodati, telescopici o meno, </a:t>
            </a:r>
            <a:r>
              <a:rPr lang="it-IT" sz="2400" b="1" u="none" dirty="0">
                <a:solidFill>
                  <a:srgbClr val="FF0000"/>
                </a:solidFill>
                <a:latin typeface="Trebuchet MS" pitchFamily="34" charset="0"/>
              </a:rPr>
              <a:t>girevoli,</a:t>
            </a:r>
            <a:r>
              <a:rPr lang="it-IT" sz="2400" u="none" dirty="0">
                <a:solidFill>
                  <a:srgbClr val="10099F"/>
                </a:solidFill>
                <a:latin typeface="Trebuchet MS" pitchFamily="34" charset="0"/>
              </a:rPr>
              <a:t> utilizzata per movimentare carichi ed azionata da un operatore a bordo su sedile.</a:t>
            </a:r>
          </a:p>
          <a:p>
            <a:pPr algn="just"/>
            <a:endParaRPr lang="it-IT" sz="2400" u="none" dirty="0">
              <a:solidFill>
                <a:srgbClr val="10099F"/>
              </a:solidFill>
              <a:latin typeface="Trebuchet MS" pitchFamily="34" charset="0"/>
            </a:endParaRPr>
          </a:p>
          <a:p>
            <a:pPr algn="just"/>
            <a:endParaRPr lang="it-IT" sz="2400" u="none" dirty="0">
              <a:solidFill>
                <a:srgbClr val="10099F"/>
              </a:solidFill>
              <a:latin typeface="Trebuchet MS" pitchFamily="34" charset="0"/>
            </a:endParaRPr>
          </a:p>
        </p:txBody>
      </p:sp>
      <p:pic>
        <p:nvPicPr>
          <p:cNvPr id="43015"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483768" y="3429000"/>
            <a:ext cx="2079625"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6" name="Rettangolo 19"/>
          <p:cNvSpPr>
            <a:spLocks noChangeArrowheads="1"/>
          </p:cNvSpPr>
          <p:nvPr/>
        </p:nvSpPr>
        <p:spPr bwMode="auto">
          <a:xfrm>
            <a:off x="395536" y="5661248"/>
            <a:ext cx="26812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sz="1800" b="1" i="1" u="none" dirty="0">
                <a:solidFill>
                  <a:srgbClr val="13099F"/>
                </a:solidFill>
              </a:rPr>
              <a:t>Gru su autocarro</a:t>
            </a:r>
            <a:endParaRPr lang="it-IT" sz="1800" b="1" u="none" dirty="0">
              <a:solidFill>
                <a:srgbClr val="13099F"/>
              </a:solidFill>
            </a:endParaRPr>
          </a:p>
        </p:txBody>
      </p:sp>
      <p:sp>
        <p:nvSpPr>
          <p:cNvPr id="43017" name="Rettangolo 20"/>
          <p:cNvSpPr>
            <a:spLocks noChangeArrowheads="1"/>
          </p:cNvSpPr>
          <p:nvPr/>
        </p:nvSpPr>
        <p:spPr bwMode="auto">
          <a:xfrm>
            <a:off x="2843808" y="4725144"/>
            <a:ext cx="16160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it-IT" sz="1800" b="1" i="1" u="none" dirty="0">
                <a:solidFill>
                  <a:srgbClr val="13099F"/>
                </a:solidFill>
              </a:rPr>
              <a:t>Gru mobile</a:t>
            </a:r>
            <a:endParaRPr lang="it-IT" sz="1800" b="1" u="none" dirty="0">
              <a:solidFill>
                <a:srgbClr val="13099F"/>
              </a:solidFill>
            </a:endParaRPr>
          </a:p>
        </p:txBody>
      </p:sp>
      <p:pic>
        <p:nvPicPr>
          <p:cNvPr id="43018"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786313" y="2781300"/>
            <a:ext cx="2343150" cy="3525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20"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95536" y="4077072"/>
            <a:ext cx="2146300"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Ovale 11"/>
          <p:cNvSpPr/>
          <p:nvPr/>
        </p:nvSpPr>
        <p:spPr>
          <a:xfrm>
            <a:off x="6156176" y="3356992"/>
            <a:ext cx="1440160" cy="11521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b="1" dirty="0" smtClean="0">
                <a:solidFill>
                  <a:schemeClr val="tx1"/>
                </a:solidFill>
              </a:rPr>
              <a:t>SI</a:t>
            </a:r>
            <a:endParaRPr lang="it-IT" sz="5400" b="1" dirty="0">
              <a:solidFill>
                <a:schemeClr val="tx1"/>
              </a:solidFill>
            </a:endParaRPr>
          </a:p>
        </p:txBody>
      </p:sp>
      <p:sp>
        <p:nvSpPr>
          <p:cNvPr id="13" name="Ovale 12"/>
          <p:cNvSpPr/>
          <p:nvPr/>
        </p:nvSpPr>
        <p:spPr>
          <a:xfrm>
            <a:off x="2843808" y="4653136"/>
            <a:ext cx="1440160" cy="11521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solidFill>
                  <a:schemeClr val="tx1"/>
                </a:solidFill>
              </a:rPr>
              <a:t>NO</a:t>
            </a:r>
            <a:endParaRPr lang="it-IT" sz="3600" b="1" dirty="0">
              <a:solidFill>
                <a:schemeClr val="tx1"/>
              </a:solidFill>
            </a:endParaRPr>
          </a:p>
        </p:txBody>
      </p:sp>
      <p:sp>
        <p:nvSpPr>
          <p:cNvPr id="14" name="Ovale 13"/>
          <p:cNvSpPr/>
          <p:nvPr/>
        </p:nvSpPr>
        <p:spPr>
          <a:xfrm>
            <a:off x="683568" y="5705872"/>
            <a:ext cx="1440160" cy="11521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solidFill>
                  <a:schemeClr val="tx1"/>
                </a:solidFill>
              </a:rPr>
              <a:t>NO</a:t>
            </a:r>
            <a:endParaRPr lang="it-IT" sz="3600" b="1" dirty="0">
              <a:solidFill>
                <a:schemeClr val="tx1"/>
              </a:solidFill>
            </a:endParaRPr>
          </a:p>
        </p:txBody>
      </p:sp>
    </p:spTree>
    <p:extLst>
      <p:ext uri="{BB962C8B-B14F-4D97-AF65-F5344CB8AC3E}">
        <p14:creationId xmlns="" xmlns:p14="http://schemas.microsoft.com/office/powerpoint/2010/main" val="1405571855"/>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a:xfrm>
            <a:off x="323528" y="260648"/>
            <a:ext cx="7805737" cy="1340768"/>
          </a:xfrm>
        </p:spPr>
        <p:txBody>
          <a:bodyPr/>
          <a:lstStyle/>
          <a:p>
            <a:pPr eaLnBrk="1" hangingPunct="1">
              <a:defRPr/>
            </a:pPr>
            <a:r>
              <a:rPr lang="it-IT" dirty="0" smtClean="0">
                <a:ea typeface="ＭＳ Ｐゴシック" pitchFamily="34" charset="-128"/>
              </a:rPr>
              <a:t>Carrelli industriali manuali</a:t>
            </a:r>
            <a:br>
              <a:rPr lang="it-IT" dirty="0" smtClean="0">
                <a:ea typeface="ＭＳ Ｐゴシック" pitchFamily="34" charset="-128"/>
              </a:rPr>
            </a:br>
            <a:r>
              <a:rPr lang="it-IT" u="sng" dirty="0" smtClean="0">
                <a:ea typeface="ＭＳ Ｐゴシック" pitchFamily="34" charset="-128"/>
              </a:rPr>
              <a:t>No</a:t>
            </a:r>
            <a:r>
              <a:rPr lang="it-IT" dirty="0" smtClean="0">
                <a:ea typeface="ＭＳ Ｐゴシック" pitchFamily="34" charset="-128"/>
              </a:rPr>
              <a:t> formazione ASR 2012 (</a:t>
            </a:r>
            <a:r>
              <a:rPr lang="it-IT" u="sng" dirty="0" smtClean="0">
                <a:ea typeface="ＭＳ Ｐゴシック" pitchFamily="34" charset="-128"/>
              </a:rPr>
              <a:t>Si</a:t>
            </a:r>
            <a:r>
              <a:rPr lang="it-IT" dirty="0" smtClean="0">
                <a:ea typeface="ＭＳ Ｐゴシック" pitchFamily="34" charset="-128"/>
              </a:rPr>
              <a:t> 81/08)</a:t>
            </a:r>
          </a:p>
        </p:txBody>
      </p:sp>
      <p:sp>
        <p:nvSpPr>
          <p:cNvPr id="9" name="Rettangolo 10"/>
          <p:cNvSpPr/>
          <p:nvPr/>
        </p:nvSpPr>
        <p:spPr>
          <a:xfrm>
            <a:off x="467544" y="1484784"/>
            <a:ext cx="8404225" cy="3785652"/>
          </a:xfrm>
          <a:prstGeom prst="rect">
            <a:avLst/>
          </a:prstGeom>
        </p:spPr>
        <p:txBody>
          <a:bodyPr wrap="square">
            <a:spAutoFit/>
          </a:bodyPr>
          <a:lstStyle/>
          <a:p>
            <a:pPr algn="just">
              <a:defRPr/>
            </a:pPr>
            <a:r>
              <a:rPr lang="it-IT" sz="2400" b="1" u="none" dirty="0" err="1">
                <a:solidFill>
                  <a:srgbClr val="FF0000"/>
                </a:solidFill>
                <a:latin typeface="+mn-lt"/>
                <a:ea typeface="ＭＳ Ｐゴシック" charset="0"/>
                <a:cs typeface="Arial" pitchFamily="34" charset="0"/>
              </a:rPr>
              <a:t>Transpallet</a:t>
            </a:r>
            <a:r>
              <a:rPr lang="it-IT" sz="2400" b="1" u="none" dirty="0">
                <a:solidFill>
                  <a:srgbClr val="FF0000"/>
                </a:solidFill>
                <a:latin typeface="+mn-lt"/>
                <a:ea typeface="ＭＳ Ｐゴシック" charset="0"/>
                <a:cs typeface="Arial" pitchFamily="34" charset="0"/>
              </a:rPr>
              <a:t> </a:t>
            </a:r>
            <a:r>
              <a:rPr lang="it-IT" sz="2400" b="1" u="none" dirty="0" smtClean="0">
                <a:solidFill>
                  <a:srgbClr val="FF0000"/>
                </a:solidFill>
                <a:latin typeface="+mn-lt"/>
                <a:ea typeface="ＭＳ Ｐゴシック" charset="0"/>
                <a:cs typeface="Arial" pitchFamily="34" charset="0"/>
              </a:rPr>
              <a:t>manuali e/o elettrici:</a:t>
            </a:r>
            <a:endParaRPr lang="it-IT" sz="2400" b="1" u="none" dirty="0">
              <a:solidFill>
                <a:srgbClr val="FF0000"/>
              </a:solidFill>
              <a:latin typeface="+mn-lt"/>
              <a:ea typeface="ＭＳ Ｐゴシック" charset="0"/>
              <a:cs typeface="Arial" pitchFamily="34" charset="0"/>
            </a:endParaRPr>
          </a:p>
          <a:p>
            <a:pPr algn="just">
              <a:defRPr/>
            </a:pPr>
            <a:endParaRPr lang="it-IT" sz="2400" u="none" dirty="0">
              <a:solidFill>
                <a:srgbClr val="10099F"/>
              </a:solidFill>
              <a:latin typeface="+mn-lt"/>
              <a:ea typeface="ＭＳ Ｐゴシック" charset="0"/>
              <a:cs typeface="Arial" pitchFamily="34" charset="0"/>
            </a:endParaRPr>
          </a:p>
          <a:p>
            <a:pPr algn="just">
              <a:buFont typeface="Arial" pitchFamily="34" charset="0"/>
              <a:buChar char="•"/>
              <a:defRPr/>
            </a:pPr>
            <a:r>
              <a:rPr lang="it-IT" sz="2400" u="none" dirty="0">
                <a:solidFill>
                  <a:srgbClr val="10099F"/>
                </a:solidFill>
                <a:latin typeface="+mn-lt"/>
                <a:ea typeface="ＭＳ Ｐゴシック" charset="0"/>
                <a:cs typeface="Arial" pitchFamily="34" charset="0"/>
              </a:rPr>
              <a:t> utilizzo solo manuale;</a:t>
            </a:r>
          </a:p>
          <a:p>
            <a:pPr algn="just">
              <a:buFont typeface="Arial" pitchFamily="34" charset="0"/>
              <a:buChar char="•"/>
              <a:defRPr/>
            </a:pPr>
            <a:r>
              <a:rPr lang="it-IT" sz="2400" u="none" dirty="0">
                <a:solidFill>
                  <a:srgbClr val="10099F"/>
                </a:solidFill>
                <a:latin typeface="+mn-lt"/>
                <a:ea typeface="ＭＳ Ｐゴシック" charset="0"/>
                <a:cs typeface="Arial" pitchFamily="34" charset="0"/>
              </a:rPr>
              <a:t> portata limitata;</a:t>
            </a:r>
          </a:p>
          <a:p>
            <a:pPr algn="just">
              <a:buFont typeface="Arial" pitchFamily="34" charset="0"/>
              <a:buChar char="•"/>
              <a:defRPr/>
            </a:pPr>
            <a:r>
              <a:rPr lang="it-IT" sz="2400" u="none" dirty="0">
                <a:solidFill>
                  <a:srgbClr val="10099F"/>
                </a:solidFill>
                <a:latin typeface="+mn-lt"/>
                <a:ea typeface="ＭＳ Ｐゴシック" charset="0"/>
                <a:cs typeface="Arial" pitchFamily="34" charset="0"/>
              </a:rPr>
              <a:t> altezza di sollevamento limitata.</a:t>
            </a:r>
          </a:p>
          <a:p>
            <a:pPr algn="just">
              <a:buFont typeface="Arial" pitchFamily="34" charset="0"/>
              <a:buChar char="•"/>
              <a:defRPr/>
            </a:pPr>
            <a:r>
              <a:rPr lang="it-IT" sz="2400" dirty="0">
                <a:solidFill>
                  <a:srgbClr val="10099F"/>
                </a:solidFill>
                <a:ea typeface="ＭＳ Ｐゴシック" charset="0"/>
                <a:cs typeface="Arial" pitchFamily="34" charset="0"/>
              </a:rPr>
              <a:t>utilizzo servo-elettrico;</a:t>
            </a:r>
          </a:p>
          <a:p>
            <a:pPr algn="just">
              <a:buFont typeface="Arial" pitchFamily="34" charset="0"/>
              <a:buChar char="•"/>
              <a:defRPr/>
            </a:pPr>
            <a:r>
              <a:rPr lang="it-IT" sz="2400" dirty="0">
                <a:solidFill>
                  <a:srgbClr val="10099F"/>
                </a:solidFill>
                <a:ea typeface="ＭＳ Ｐゴシック" charset="0"/>
                <a:cs typeface="Arial" pitchFamily="34" charset="0"/>
              </a:rPr>
              <a:t> portata maggiore del manuale;</a:t>
            </a:r>
          </a:p>
          <a:p>
            <a:pPr algn="just">
              <a:buFont typeface="Arial" pitchFamily="34" charset="0"/>
              <a:buChar char="•"/>
              <a:defRPr/>
            </a:pPr>
            <a:r>
              <a:rPr lang="it-IT" sz="2400" dirty="0">
                <a:solidFill>
                  <a:srgbClr val="10099F"/>
                </a:solidFill>
                <a:ea typeface="ＭＳ Ｐゴシック" charset="0"/>
                <a:cs typeface="Arial" pitchFamily="34" charset="0"/>
              </a:rPr>
              <a:t> con conducente a terra o a bordo;</a:t>
            </a:r>
          </a:p>
          <a:p>
            <a:pPr algn="just">
              <a:buFont typeface="Arial" pitchFamily="34" charset="0"/>
              <a:buChar char="•"/>
              <a:defRPr/>
            </a:pPr>
            <a:r>
              <a:rPr lang="it-IT" sz="2400" dirty="0">
                <a:solidFill>
                  <a:srgbClr val="10099F"/>
                </a:solidFill>
                <a:ea typeface="ＭＳ Ｐゴシック" charset="0"/>
                <a:cs typeface="Arial" pitchFamily="34" charset="0"/>
              </a:rPr>
              <a:t> altezza di sollevamento limitata.</a:t>
            </a:r>
          </a:p>
          <a:p>
            <a:pPr algn="just">
              <a:buFont typeface="Arial" pitchFamily="34" charset="0"/>
              <a:buChar char="•"/>
              <a:defRPr/>
            </a:pPr>
            <a:endParaRPr lang="it-IT" sz="2400" u="none" dirty="0">
              <a:solidFill>
                <a:srgbClr val="10099F"/>
              </a:solidFill>
              <a:latin typeface="+mn-lt"/>
              <a:ea typeface="ＭＳ Ｐゴシック" charset="0"/>
              <a:cs typeface="Arial" pitchFamily="34" charset="0"/>
            </a:endParaRPr>
          </a:p>
        </p:txBody>
      </p:sp>
      <p:pic>
        <p:nvPicPr>
          <p:cNvPr id="72711"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203848" y="4698206"/>
            <a:ext cx="2310606" cy="215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7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88950" y="4705876"/>
            <a:ext cx="2685851" cy="2053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768737" y="1705250"/>
            <a:ext cx="2346742" cy="2480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768737" y="4705876"/>
            <a:ext cx="1770808" cy="18771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47664" y="4869160"/>
            <a:ext cx="720080" cy="64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308304" y="2636912"/>
            <a:ext cx="901700" cy="495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164288" y="4725144"/>
            <a:ext cx="568063" cy="64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355976" y="5229200"/>
            <a:ext cx="504056" cy="57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06291644"/>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a:xfrm>
            <a:off x="323528" y="260648"/>
            <a:ext cx="7805737" cy="1152128"/>
          </a:xfrm>
        </p:spPr>
        <p:txBody>
          <a:bodyPr/>
          <a:lstStyle/>
          <a:p>
            <a:pPr eaLnBrk="1" hangingPunct="1">
              <a:defRPr/>
            </a:pPr>
            <a:r>
              <a:rPr lang="it-IT" dirty="0" smtClean="0">
                <a:ea typeface="ＭＳ Ｐゴシック" pitchFamily="34" charset="-128"/>
              </a:rPr>
              <a:t>Carrelli industriali</a:t>
            </a:r>
            <a:br>
              <a:rPr lang="it-IT" dirty="0" smtClean="0">
                <a:ea typeface="ＭＳ Ｐゴシック" pitchFamily="34" charset="-128"/>
              </a:rPr>
            </a:br>
            <a:r>
              <a:rPr lang="it-IT" u="sng" dirty="0" smtClean="0">
                <a:ea typeface="ＭＳ Ｐゴシック" pitchFamily="34" charset="-128"/>
              </a:rPr>
              <a:t>Si</a:t>
            </a:r>
            <a:r>
              <a:rPr lang="it-IT" dirty="0" smtClean="0">
                <a:ea typeface="ＭＳ Ｐゴシック" pitchFamily="34" charset="-128"/>
              </a:rPr>
              <a:t> formazione ASR 2012 (e 81/08)</a:t>
            </a:r>
          </a:p>
        </p:txBody>
      </p:sp>
      <p:sp>
        <p:nvSpPr>
          <p:cNvPr id="75780" name="Segnaposto numero diapositiva 5"/>
          <p:cNvSpPr>
            <a:spLocks noGrp="1"/>
          </p:cNvSpPr>
          <p:nvPr>
            <p:ph type="sldNum" sz="quarter" idx="4294967295"/>
          </p:nvPr>
        </p:nvSpPr>
        <p:spPr>
          <a:xfrm>
            <a:off x="8388350" y="6381750"/>
            <a:ext cx="755650" cy="360363"/>
          </a:xfrm>
          <a:prstGeom prst="rect">
            <a:avLst/>
          </a:prstGeom>
        </p:spPr>
        <p:txBody>
          <a:bodyPr/>
          <a:lstStyle/>
          <a:p>
            <a:pPr>
              <a:defRPr/>
            </a:pPr>
            <a:fld id="{0982D644-BD50-429A-B800-7FC4901426D7}" type="slidenum">
              <a:rPr lang="it-IT" smtClean="0"/>
              <a:pPr>
                <a:defRPr/>
              </a:pPr>
              <a:t>24</a:t>
            </a:fld>
            <a:endParaRPr lang="it-IT" smtClean="0"/>
          </a:p>
        </p:txBody>
      </p:sp>
      <p:sp>
        <p:nvSpPr>
          <p:cNvPr id="9" name="Rettangolo 10"/>
          <p:cNvSpPr/>
          <p:nvPr/>
        </p:nvSpPr>
        <p:spPr>
          <a:xfrm>
            <a:off x="430213" y="1412776"/>
            <a:ext cx="8713787" cy="3785652"/>
          </a:xfrm>
          <a:prstGeom prst="rect">
            <a:avLst/>
          </a:prstGeom>
        </p:spPr>
        <p:txBody>
          <a:bodyPr>
            <a:spAutoFit/>
          </a:bodyPr>
          <a:lstStyle/>
          <a:p>
            <a:pPr algn="just">
              <a:defRPr/>
            </a:pPr>
            <a:r>
              <a:rPr lang="it-IT" sz="2400" b="1" u="none" dirty="0">
                <a:solidFill>
                  <a:srgbClr val="FF0000"/>
                </a:solidFill>
                <a:latin typeface="+mn-lt"/>
                <a:ea typeface="ＭＳ Ｐゴシック" charset="0"/>
                <a:cs typeface="Arial" pitchFamily="34" charset="0"/>
              </a:rPr>
              <a:t>Carrelli elevatori </a:t>
            </a:r>
            <a:r>
              <a:rPr lang="it-IT" sz="2400" b="1" u="none" dirty="0" smtClean="0">
                <a:solidFill>
                  <a:srgbClr val="FF0000"/>
                </a:solidFill>
                <a:latin typeface="+mn-lt"/>
                <a:ea typeface="ＭＳ Ｐゴシック" charset="0"/>
                <a:cs typeface="Arial" pitchFamily="34" charset="0"/>
              </a:rPr>
              <a:t>elettrici, diesel a scoppio:</a:t>
            </a:r>
            <a:endParaRPr lang="it-IT" sz="2400" b="1" u="none" dirty="0">
              <a:solidFill>
                <a:srgbClr val="FF0000"/>
              </a:solidFill>
              <a:latin typeface="+mn-lt"/>
              <a:ea typeface="ＭＳ Ｐゴシック" charset="0"/>
              <a:cs typeface="Arial" pitchFamily="34" charset="0"/>
            </a:endParaRPr>
          </a:p>
          <a:p>
            <a:pPr algn="just">
              <a:defRPr/>
            </a:pPr>
            <a:endParaRPr lang="it-IT" sz="2400" u="none" dirty="0">
              <a:solidFill>
                <a:srgbClr val="13099F"/>
              </a:solidFill>
              <a:latin typeface="+mn-lt"/>
              <a:ea typeface="ＭＳ Ｐゴシック" charset="0"/>
              <a:cs typeface="Arial" pitchFamily="34" charset="0"/>
            </a:endParaRPr>
          </a:p>
          <a:p>
            <a:pPr algn="just">
              <a:buFont typeface="Arial" pitchFamily="34" charset="0"/>
              <a:buChar char="•"/>
              <a:defRPr/>
            </a:pPr>
            <a:r>
              <a:rPr lang="it-IT" sz="2400" u="none" dirty="0">
                <a:solidFill>
                  <a:srgbClr val="13099F"/>
                </a:solidFill>
                <a:latin typeface="+mn-lt"/>
                <a:ea typeface="ＭＳ Ｐゴシック" charset="0"/>
                <a:cs typeface="Arial" pitchFamily="34" charset="0"/>
              </a:rPr>
              <a:t> utilizzo elettrico (poco rumore e no emissioni);</a:t>
            </a:r>
          </a:p>
          <a:p>
            <a:pPr algn="just">
              <a:buFont typeface="Arial" pitchFamily="34" charset="0"/>
              <a:buChar char="•"/>
              <a:defRPr/>
            </a:pPr>
            <a:r>
              <a:rPr lang="it-IT" sz="2400" u="none" dirty="0">
                <a:solidFill>
                  <a:srgbClr val="13099F"/>
                </a:solidFill>
                <a:latin typeface="+mn-lt"/>
                <a:ea typeface="ＭＳ Ｐゴシック" charset="0"/>
                <a:cs typeface="Arial" pitchFamily="34" charset="0"/>
              </a:rPr>
              <a:t> portata elevata;</a:t>
            </a:r>
          </a:p>
          <a:p>
            <a:pPr algn="just">
              <a:buFont typeface="Arial" pitchFamily="34" charset="0"/>
              <a:buChar char="•"/>
              <a:defRPr/>
            </a:pPr>
            <a:r>
              <a:rPr lang="it-IT" sz="2400" u="none" dirty="0">
                <a:solidFill>
                  <a:srgbClr val="13099F"/>
                </a:solidFill>
                <a:latin typeface="+mn-lt"/>
                <a:ea typeface="ＭＳ Ｐゴシック" charset="0"/>
                <a:cs typeface="Arial" pitchFamily="34" charset="0"/>
              </a:rPr>
              <a:t> con conducente a bordo;</a:t>
            </a:r>
          </a:p>
          <a:p>
            <a:pPr algn="just">
              <a:buFont typeface="Arial" pitchFamily="34" charset="0"/>
              <a:buChar char="•"/>
              <a:defRPr/>
            </a:pPr>
            <a:r>
              <a:rPr lang="it-IT" sz="2400" u="none" dirty="0">
                <a:solidFill>
                  <a:srgbClr val="13099F"/>
                </a:solidFill>
                <a:latin typeface="+mn-lt"/>
                <a:ea typeface="ＭＳ Ｐゴシック" charset="0"/>
                <a:cs typeface="Arial" pitchFamily="34" charset="0"/>
              </a:rPr>
              <a:t> può avere 3 o 4 ruote;</a:t>
            </a:r>
          </a:p>
          <a:p>
            <a:pPr algn="just">
              <a:buFont typeface="Arial" pitchFamily="34" charset="0"/>
              <a:buChar char="•"/>
              <a:defRPr/>
            </a:pPr>
            <a:r>
              <a:rPr lang="it-IT" sz="2400" u="none" dirty="0">
                <a:solidFill>
                  <a:srgbClr val="13099F"/>
                </a:solidFill>
                <a:latin typeface="+mn-lt"/>
                <a:ea typeface="ＭＳ Ｐゴシック" charset="0"/>
                <a:cs typeface="Arial" pitchFamily="34" charset="0"/>
              </a:rPr>
              <a:t> altezza di sollevamento elevata.</a:t>
            </a:r>
          </a:p>
          <a:p>
            <a:pPr algn="just">
              <a:buFont typeface="Arial" pitchFamily="34" charset="0"/>
              <a:buChar char="•"/>
              <a:defRPr/>
            </a:pPr>
            <a:r>
              <a:rPr lang="it-IT" sz="2400" dirty="0">
                <a:solidFill>
                  <a:srgbClr val="10099F"/>
                </a:solidFill>
                <a:ea typeface="ＭＳ Ｐゴシック" charset="0"/>
                <a:cs typeface="Arial" pitchFamily="34" charset="0"/>
              </a:rPr>
              <a:t>motore a scoppio (rumore ed emissioni);</a:t>
            </a:r>
          </a:p>
          <a:p>
            <a:pPr algn="just">
              <a:buFont typeface="Arial" pitchFamily="34" charset="0"/>
              <a:buChar char="•"/>
              <a:defRPr/>
            </a:pPr>
            <a:r>
              <a:rPr lang="it-IT" sz="2400" dirty="0">
                <a:solidFill>
                  <a:srgbClr val="10099F"/>
                </a:solidFill>
                <a:ea typeface="ＭＳ Ｐゴシック" charset="0"/>
                <a:cs typeface="Arial" pitchFamily="34" charset="0"/>
              </a:rPr>
              <a:t> portata elevata;</a:t>
            </a:r>
          </a:p>
          <a:p>
            <a:pPr algn="just">
              <a:buFont typeface="Arial" pitchFamily="34" charset="0"/>
              <a:buChar char="•"/>
              <a:defRPr/>
            </a:pPr>
            <a:endParaRPr lang="it-IT" sz="2400" u="none" dirty="0">
              <a:solidFill>
                <a:srgbClr val="13099F"/>
              </a:solidFill>
              <a:latin typeface="+mn-lt"/>
              <a:ea typeface="ＭＳ Ｐゴシック" charset="0"/>
              <a:cs typeface="Arial" pitchFamily="34" charset="0"/>
            </a:endParaRPr>
          </a:p>
        </p:txBody>
      </p:sp>
      <p:pic>
        <p:nvPicPr>
          <p:cNvPr id="75783"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425159" y="3429000"/>
            <a:ext cx="2574925" cy="262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84"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156176" y="1412776"/>
            <a:ext cx="2623213" cy="17900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27584" y="4847904"/>
            <a:ext cx="2016224" cy="2010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563888" y="4288999"/>
            <a:ext cx="2792437" cy="2569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6"/>
          <p:cNvPicPr>
            <a:picLocks noChangeAspect="1" noChangeArrowheads="1"/>
          </p:cNvPicPr>
          <p:nvPr/>
        </p:nvPicPr>
        <p:blipFill>
          <a:blip r:embed="rId7" cstate="print">
            <a:lum bright="6000"/>
            <a:extLst>
              <a:ext uri="{28A0092B-C50C-407E-A947-70E740481C1C}">
                <a14:useLocalDpi xmlns="" xmlns:a14="http://schemas.microsoft.com/office/drawing/2010/main" val="0"/>
              </a:ext>
            </a:extLst>
          </a:blip>
          <a:srcRect/>
          <a:stretch>
            <a:fillRect/>
          </a:stretch>
        </p:blipFill>
        <p:spPr bwMode="auto">
          <a:xfrm>
            <a:off x="2699792" y="4509120"/>
            <a:ext cx="436063" cy="341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7" cstate="print">
            <a:lum bright="6000"/>
            <a:extLst>
              <a:ext uri="{28A0092B-C50C-407E-A947-70E740481C1C}">
                <a14:useLocalDpi xmlns="" xmlns:a14="http://schemas.microsoft.com/office/drawing/2010/main" val="0"/>
              </a:ext>
            </a:extLst>
          </a:blip>
          <a:srcRect/>
          <a:stretch>
            <a:fillRect/>
          </a:stretch>
        </p:blipFill>
        <p:spPr bwMode="auto">
          <a:xfrm>
            <a:off x="5940152" y="4221088"/>
            <a:ext cx="576064" cy="451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6"/>
          <p:cNvPicPr>
            <a:picLocks noChangeAspect="1" noChangeArrowheads="1"/>
          </p:cNvPicPr>
          <p:nvPr/>
        </p:nvPicPr>
        <p:blipFill>
          <a:blip r:embed="rId7" cstate="print">
            <a:lum bright="6000"/>
            <a:extLst>
              <a:ext uri="{28A0092B-C50C-407E-A947-70E740481C1C}">
                <a14:useLocalDpi xmlns="" xmlns:a14="http://schemas.microsoft.com/office/drawing/2010/main" val="0"/>
              </a:ext>
            </a:extLst>
          </a:blip>
          <a:srcRect/>
          <a:stretch>
            <a:fillRect/>
          </a:stretch>
        </p:blipFill>
        <p:spPr bwMode="auto">
          <a:xfrm>
            <a:off x="8500482" y="3501008"/>
            <a:ext cx="643518"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6"/>
          <p:cNvPicPr>
            <a:picLocks noChangeAspect="1" noChangeArrowheads="1"/>
          </p:cNvPicPr>
          <p:nvPr/>
        </p:nvPicPr>
        <p:blipFill>
          <a:blip r:embed="rId7" cstate="print">
            <a:lum bright="6000"/>
            <a:extLst>
              <a:ext uri="{28A0092B-C50C-407E-A947-70E740481C1C}">
                <a14:useLocalDpi xmlns="" xmlns:a14="http://schemas.microsoft.com/office/drawing/2010/main" val="0"/>
              </a:ext>
            </a:extLst>
          </a:blip>
          <a:srcRect/>
          <a:stretch>
            <a:fillRect/>
          </a:stretch>
        </p:blipFill>
        <p:spPr bwMode="auto">
          <a:xfrm>
            <a:off x="8639945" y="1268760"/>
            <a:ext cx="504055" cy="394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33810683"/>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323528" y="1052736"/>
            <a:ext cx="8496622" cy="2677656"/>
          </a:xfrm>
          <a:prstGeom prst="rect">
            <a:avLst/>
          </a:prstGeom>
        </p:spPr>
        <p:txBody>
          <a:bodyPr wrap="square">
            <a:spAutoFit/>
          </a:bodyPr>
          <a:lstStyle/>
          <a:p>
            <a:pPr algn="just">
              <a:defRPr/>
            </a:pPr>
            <a:r>
              <a:rPr lang="it-IT" sz="2400" b="1" u="none" dirty="0">
                <a:solidFill>
                  <a:srgbClr val="FF0000"/>
                </a:solidFill>
                <a:latin typeface="+mn-lt"/>
                <a:ea typeface="ＭＳ Ｐゴシック" charset="0"/>
                <a:cs typeface="Arial" pitchFamily="34" charset="0"/>
              </a:rPr>
              <a:t>Elevatori a montante </a:t>
            </a:r>
            <a:r>
              <a:rPr lang="it-IT" sz="2400" b="1" u="none" dirty="0" smtClean="0">
                <a:solidFill>
                  <a:srgbClr val="FF0000"/>
                </a:solidFill>
                <a:latin typeface="+mn-lt"/>
                <a:ea typeface="ＭＳ Ｐゴシック" charset="0"/>
                <a:cs typeface="Arial" pitchFamily="34" charset="0"/>
              </a:rPr>
              <a:t>retrattile, </a:t>
            </a:r>
            <a:r>
              <a:rPr lang="it-IT" sz="2400" b="1" u="none" dirty="0" err="1" smtClean="0">
                <a:solidFill>
                  <a:srgbClr val="FF0000"/>
                </a:solidFill>
                <a:latin typeface="+mn-lt"/>
                <a:ea typeface="ＭＳ Ｐゴシック" charset="0"/>
                <a:cs typeface="Arial" pitchFamily="34" charset="0"/>
              </a:rPr>
              <a:t>commissionatori</a:t>
            </a:r>
            <a:r>
              <a:rPr lang="it-IT" sz="2400" b="1" u="none" dirty="0" smtClean="0">
                <a:solidFill>
                  <a:srgbClr val="FF0000"/>
                </a:solidFill>
                <a:latin typeface="+mn-lt"/>
                <a:ea typeface="ＭＳ Ｐゴシック" charset="0"/>
                <a:cs typeface="Arial" pitchFamily="34" charset="0"/>
              </a:rPr>
              <a:t>:</a:t>
            </a:r>
            <a:endParaRPr lang="it-IT" sz="2400" u="none" dirty="0">
              <a:solidFill>
                <a:srgbClr val="FF0000"/>
              </a:solidFill>
              <a:latin typeface="+mn-lt"/>
              <a:ea typeface="ＭＳ Ｐゴシック" charset="0"/>
              <a:cs typeface="Arial" pitchFamily="34" charset="0"/>
            </a:endParaRPr>
          </a:p>
          <a:p>
            <a:pPr algn="just">
              <a:buFont typeface="Arial" pitchFamily="34" charset="0"/>
              <a:buChar char="•"/>
              <a:defRPr/>
            </a:pPr>
            <a:r>
              <a:rPr lang="it-IT" sz="2400" u="none" dirty="0" smtClean="0">
                <a:solidFill>
                  <a:srgbClr val="10099F"/>
                </a:solidFill>
                <a:latin typeface="+mn-lt"/>
                <a:ea typeface="ＭＳ Ｐゴシック" charset="0"/>
                <a:cs typeface="Arial" pitchFamily="34" charset="0"/>
              </a:rPr>
              <a:t>con </a:t>
            </a:r>
            <a:r>
              <a:rPr lang="it-IT" sz="2400" u="none" dirty="0">
                <a:solidFill>
                  <a:srgbClr val="10099F"/>
                </a:solidFill>
                <a:latin typeface="+mn-lt"/>
                <a:ea typeface="ＭＳ Ｐゴシック" charset="0"/>
                <a:cs typeface="Arial" pitchFamily="34" charset="0"/>
              </a:rPr>
              <a:t>conducente a </a:t>
            </a:r>
            <a:r>
              <a:rPr lang="it-IT" sz="2400" u="none" dirty="0" smtClean="0">
                <a:solidFill>
                  <a:srgbClr val="10099F"/>
                </a:solidFill>
                <a:latin typeface="+mn-lt"/>
                <a:ea typeface="ＭＳ Ｐゴシック" charset="0"/>
                <a:cs typeface="Arial" pitchFamily="34" charset="0"/>
              </a:rPr>
              <a:t>bordo oppure </a:t>
            </a:r>
          </a:p>
          <a:p>
            <a:pPr algn="just">
              <a:buFont typeface="Arial" pitchFamily="34" charset="0"/>
              <a:buChar char="•"/>
              <a:defRPr/>
            </a:pPr>
            <a:r>
              <a:rPr lang="it-IT" sz="2400" dirty="0">
                <a:solidFill>
                  <a:srgbClr val="10099F"/>
                </a:solidFill>
                <a:latin typeface="+mn-lt"/>
                <a:ea typeface="ＭＳ Ｐゴシック" charset="0"/>
                <a:cs typeface="Arial" pitchFamily="34" charset="0"/>
              </a:rPr>
              <a:t> </a:t>
            </a:r>
            <a:r>
              <a:rPr lang="it-IT" sz="2400" u="none" dirty="0" smtClean="0">
                <a:solidFill>
                  <a:srgbClr val="10099F"/>
                </a:solidFill>
                <a:latin typeface="+mn-lt"/>
                <a:ea typeface="ＭＳ Ｐゴシック" charset="0"/>
                <a:cs typeface="Arial" pitchFamily="34" charset="0"/>
              </a:rPr>
              <a:t>per i </a:t>
            </a:r>
            <a:r>
              <a:rPr lang="it-IT" sz="2400" u="none" dirty="0" err="1" smtClean="0">
                <a:solidFill>
                  <a:srgbClr val="10099F"/>
                </a:solidFill>
                <a:latin typeface="+mn-lt"/>
                <a:ea typeface="ＭＳ Ｐゴシック" charset="0"/>
                <a:cs typeface="Arial" pitchFamily="34" charset="0"/>
              </a:rPr>
              <a:t>commissionatori</a:t>
            </a:r>
            <a:r>
              <a:rPr lang="it-IT" sz="2400" dirty="0">
                <a:solidFill>
                  <a:srgbClr val="10099F"/>
                </a:solidFill>
                <a:latin typeface="+mn-lt"/>
                <a:ea typeface="ＭＳ Ｐゴシック" charset="0"/>
                <a:cs typeface="Arial" pitchFamily="34" charset="0"/>
              </a:rPr>
              <a:t> </a:t>
            </a:r>
            <a:r>
              <a:rPr lang="it-IT" sz="2400" dirty="0" smtClean="0">
                <a:solidFill>
                  <a:srgbClr val="13099F"/>
                </a:solidFill>
                <a:ea typeface="ＭＳ Ｐゴシック" charset="0"/>
                <a:cs typeface="Arial" pitchFamily="34" charset="0"/>
              </a:rPr>
              <a:t>il </a:t>
            </a:r>
            <a:r>
              <a:rPr lang="it-IT" sz="2400" dirty="0">
                <a:solidFill>
                  <a:srgbClr val="13099F"/>
                </a:solidFill>
                <a:ea typeface="ＭＳ Ｐゴシック" charset="0"/>
                <a:cs typeface="Arial" pitchFamily="34" charset="0"/>
              </a:rPr>
              <a:t>conducente viene sollevato in quota</a:t>
            </a:r>
            <a:r>
              <a:rPr lang="it-IT" sz="2400" dirty="0" smtClean="0">
                <a:solidFill>
                  <a:srgbClr val="13099F"/>
                </a:solidFill>
                <a:ea typeface="ＭＳ Ｐゴシック" charset="0"/>
                <a:cs typeface="Arial" pitchFamily="34" charset="0"/>
              </a:rPr>
              <a:t>;</a:t>
            </a:r>
            <a:endParaRPr lang="it-IT" sz="2400" u="none" dirty="0">
              <a:solidFill>
                <a:srgbClr val="10099F"/>
              </a:solidFill>
              <a:latin typeface="+mn-lt"/>
              <a:ea typeface="ＭＳ Ｐゴシック" charset="0"/>
              <a:cs typeface="Arial" pitchFamily="34" charset="0"/>
            </a:endParaRPr>
          </a:p>
          <a:p>
            <a:pPr algn="just">
              <a:buFont typeface="Arial" pitchFamily="34" charset="0"/>
              <a:buChar char="•"/>
              <a:defRPr/>
            </a:pPr>
            <a:r>
              <a:rPr lang="it-IT" sz="2400" u="none" dirty="0">
                <a:solidFill>
                  <a:srgbClr val="10099F"/>
                </a:solidFill>
                <a:latin typeface="+mn-lt"/>
                <a:ea typeface="ＭＳ Ｐゴシック" charset="0"/>
                <a:cs typeface="Arial" pitchFamily="34" charset="0"/>
              </a:rPr>
              <a:t> ha 3 ruote;</a:t>
            </a:r>
          </a:p>
          <a:p>
            <a:pPr algn="just">
              <a:buFont typeface="Arial" pitchFamily="34" charset="0"/>
              <a:buChar char="•"/>
              <a:defRPr/>
            </a:pPr>
            <a:r>
              <a:rPr lang="it-IT" sz="2400" u="none" dirty="0">
                <a:solidFill>
                  <a:srgbClr val="10099F"/>
                </a:solidFill>
                <a:latin typeface="+mn-lt"/>
                <a:ea typeface="ＭＳ Ｐゴシック" charset="0"/>
                <a:cs typeface="Arial" pitchFamily="34" charset="0"/>
              </a:rPr>
              <a:t> altezza di sollevamento media</a:t>
            </a:r>
            <a:r>
              <a:rPr lang="it-IT" sz="2400" u="none" dirty="0" smtClean="0">
                <a:solidFill>
                  <a:srgbClr val="10099F"/>
                </a:solidFill>
                <a:latin typeface="+mn-lt"/>
                <a:ea typeface="ＭＳ Ｐゴシック" charset="0"/>
                <a:cs typeface="Arial" pitchFamily="34" charset="0"/>
              </a:rPr>
              <a:t>.</a:t>
            </a:r>
          </a:p>
          <a:p>
            <a:pPr algn="just">
              <a:buFont typeface="Arial" pitchFamily="34" charset="0"/>
              <a:buChar char="•"/>
              <a:defRPr/>
            </a:pPr>
            <a:r>
              <a:rPr lang="it-IT" sz="2400" dirty="0">
                <a:solidFill>
                  <a:srgbClr val="10099F"/>
                </a:solidFill>
                <a:ea typeface="ＭＳ Ｐゴシック" charset="0"/>
                <a:cs typeface="Arial" pitchFamily="34" charset="0"/>
              </a:rPr>
              <a:t>utilizzo elettrico (poco rumore e no emissioni);</a:t>
            </a:r>
          </a:p>
          <a:p>
            <a:pPr algn="just">
              <a:buFont typeface="Arial" pitchFamily="34" charset="0"/>
              <a:buChar char="•"/>
              <a:defRPr/>
            </a:pPr>
            <a:r>
              <a:rPr lang="it-IT" sz="2400" dirty="0">
                <a:solidFill>
                  <a:srgbClr val="10099F"/>
                </a:solidFill>
                <a:ea typeface="ＭＳ Ｐゴシック" charset="0"/>
                <a:cs typeface="Arial" pitchFamily="34" charset="0"/>
              </a:rPr>
              <a:t> ottimo sfruttamento dello spazio  portata media</a:t>
            </a:r>
            <a:endParaRPr lang="it-IT" sz="2400" u="none" dirty="0">
              <a:solidFill>
                <a:srgbClr val="10099F"/>
              </a:solidFill>
              <a:latin typeface="+mn-lt"/>
              <a:ea typeface="ＭＳ Ｐゴシック" charset="0"/>
              <a:cs typeface="Arial" pitchFamily="34" charset="0"/>
            </a:endParaRPr>
          </a:p>
        </p:txBody>
      </p:sp>
      <p:pic>
        <p:nvPicPr>
          <p:cNvPr id="77831" name="Picture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84168" y="2897560"/>
            <a:ext cx="2456664" cy="3960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32" name="Picture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635896" y="4338638"/>
            <a:ext cx="2519363" cy="2519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447" r="1743"/>
          <a:stretch>
            <a:fillRect/>
          </a:stretch>
        </p:blipFill>
        <p:spPr bwMode="auto">
          <a:xfrm>
            <a:off x="1259632" y="4204560"/>
            <a:ext cx="2588318" cy="2653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6"/>
          <p:cNvPicPr>
            <a:picLocks noChangeAspect="1" noChangeArrowheads="1"/>
          </p:cNvPicPr>
          <p:nvPr/>
        </p:nvPicPr>
        <p:blipFill>
          <a:blip r:embed="rId6" cstate="print">
            <a:lum bright="6000"/>
            <a:extLst>
              <a:ext uri="{28A0092B-C50C-407E-A947-70E740481C1C}">
                <a14:useLocalDpi xmlns="" xmlns:a14="http://schemas.microsoft.com/office/drawing/2010/main" val="0"/>
              </a:ext>
            </a:extLst>
          </a:blip>
          <a:srcRect/>
          <a:stretch>
            <a:fillRect/>
          </a:stretch>
        </p:blipFill>
        <p:spPr bwMode="auto">
          <a:xfrm>
            <a:off x="899592" y="4509120"/>
            <a:ext cx="576064" cy="451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6"/>
          <p:cNvPicPr>
            <a:picLocks noChangeAspect="1" noChangeArrowheads="1"/>
          </p:cNvPicPr>
          <p:nvPr/>
        </p:nvPicPr>
        <p:blipFill>
          <a:blip r:embed="rId6" cstate="print">
            <a:lum bright="6000"/>
            <a:extLst>
              <a:ext uri="{28A0092B-C50C-407E-A947-70E740481C1C}">
                <a14:useLocalDpi xmlns="" xmlns:a14="http://schemas.microsoft.com/office/drawing/2010/main" val="0"/>
              </a:ext>
            </a:extLst>
          </a:blip>
          <a:srcRect/>
          <a:stretch>
            <a:fillRect/>
          </a:stretch>
        </p:blipFill>
        <p:spPr bwMode="auto">
          <a:xfrm>
            <a:off x="2123728" y="4005064"/>
            <a:ext cx="735449" cy="576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6"/>
          <p:cNvPicPr>
            <a:picLocks noChangeAspect="1" noChangeArrowheads="1"/>
          </p:cNvPicPr>
          <p:nvPr/>
        </p:nvPicPr>
        <p:blipFill>
          <a:blip r:embed="rId6" cstate="print">
            <a:lum bright="6000"/>
            <a:extLst>
              <a:ext uri="{28A0092B-C50C-407E-A947-70E740481C1C}">
                <a14:useLocalDpi xmlns="" xmlns:a14="http://schemas.microsoft.com/office/drawing/2010/main" val="0"/>
              </a:ext>
            </a:extLst>
          </a:blip>
          <a:srcRect/>
          <a:stretch>
            <a:fillRect/>
          </a:stretch>
        </p:blipFill>
        <p:spPr bwMode="auto">
          <a:xfrm>
            <a:off x="4067944" y="4149080"/>
            <a:ext cx="703981" cy="551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6" cstate="print">
            <a:lum bright="6000"/>
            <a:extLst>
              <a:ext uri="{28A0092B-C50C-407E-A947-70E740481C1C}">
                <a14:useLocalDpi xmlns="" xmlns:a14="http://schemas.microsoft.com/office/drawing/2010/main" val="0"/>
              </a:ext>
            </a:extLst>
          </a:blip>
          <a:srcRect/>
          <a:stretch>
            <a:fillRect/>
          </a:stretch>
        </p:blipFill>
        <p:spPr bwMode="auto">
          <a:xfrm>
            <a:off x="8118475" y="2996953"/>
            <a:ext cx="774005" cy="606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bwMode="auto">
          <a:xfrm>
            <a:off x="323528" y="0"/>
            <a:ext cx="7805737"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3400" b="1" i="0" u="none" strike="noStrike" kern="0" cap="none" spc="0" normalizeH="0" baseline="0" noProof="0" dirty="0" smtClean="0">
                <a:ln>
                  <a:noFill/>
                </a:ln>
                <a:solidFill>
                  <a:srgbClr val="5F1419"/>
                </a:solidFill>
                <a:effectLst/>
                <a:uLnTx/>
                <a:uFillTx/>
                <a:latin typeface="+mj-lt"/>
                <a:ea typeface="ＭＳ Ｐゴシック" pitchFamily="34" charset="-128"/>
                <a:cs typeface="+mj-cs"/>
              </a:rPr>
              <a:t>Carrelli industriali</a:t>
            </a:r>
            <a:br>
              <a:rPr kumimoji="0" lang="it-IT" sz="3400" b="1" i="0" u="none" strike="noStrike" kern="0" cap="none" spc="0" normalizeH="0" baseline="0" noProof="0" dirty="0" smtClean="0">
                <a:ln>
                  <a:noFill/>
                </a:ln>
                <a:solidFill>
                  <a:srgbClr val="5F1419"/>
                </a:solidFill>
                <a:effectLst/>
                <a:uLnTx/>
                <a:uFillTx/>
                <a:latin typeface="+mj-lt"/>
                <a:ea typeface="ＭＳ Ｐゴシック" pitchFamily="34" charset="-128"/>
                <a:cs typeface="+mj-cs"/>
              </a:rPr>
            </a:br>
            <a:r>
              <a:rPr kumimoji="0" lang="it-IT" sz="3400" b="1" i="0" u="sng" strike="noStrike" kern="0" cap="none" spc="0" normalizeH="0" baseline="0" noProof="0" dirty="0" smtClean="0">
                <a:ln>
                  <a:noFill/>
                </a:ln>
                <a:solidFill>
                  <a:srgbClr val="5F1419"/>
                </a:solidFill>
                <a:effectLst/>
                <a:uLnTx/>
                <a:uFillTx/>
                <a:latin typeface="+mj-lt"/>
                <a:ea typeface="ＭＳ Ｐゴシック" pitchFamily="34" charset="-128"/>
                <a:cs typeface="+mj-cs"/>
              </a:rPr>
              <a:t>Si</a:t>
            </a:r>
            <a:r>
              <a:rPr kumimoji="0" lang="it-IT" sz="3400" b="1" i="0" u="none" strike="noStrike" kern="0" cap="none" spc="0" normalizeH="0" baseline="0" noProof="0" dirty="0" smtClean="0">
                <a:ln>
                  <a:noFill/>
                </a:ln>
                <a:solidFill>
                  <a:srgbClr val="5F1419"/>
                </a:solidFill>
                <a:effectLst/>
                <a:uLnTx/>
                <a:uFillTx/>
                <a:latin typeface="+mj-lt"/>
                <a:ea typeface="ＭＳ Ｐゴシック" pitchFamily="34" charset="-128"/>
                <a:cs typeface="+mj-cs"/>
              </a:rPr>
              <a:t> formazione ASR 2012 (e 81/08)</a:t>
            </a:r>
          </a:p>
        </p:txBody>
      </p:sp>
    </p:spTree>
    <p:extLst>
      <p:ext uri="{BB962C8B-B14F-4D97-AF65-F5344CB8AC3E}">
        <p14:creationId xmlns="" xmlns:p14="http://schemas.microsoft.com/office/powerpoint/2010/main" val="3063412593"/>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323528" y="1484784"/>
            <a:ext cx="8820472" cy="5539978"/>
          </a:xfrm>
          <a:prstGeom prst="rect">
            <a:avLst/>
          </a:prstGeom>
          <a:noFill/>
        </p:spPr>
        <p:txBody>
          <a:bodyPr wrap="square">
            <a:spAutoFit/>
          </a:bodyPr>
          <a:lstStyle/>
          <a:p>
            <a:pPr>
              <a:defRPr/>
            </a:pPr>
            <a:r>
              <a:rPr lang="it-IT" dirty="0">
                <a:latin typeface="Arial Black" pitchFamily="34" charset="0"/>
              </a:rPr>
              <a:t>Gru a braccio autonomo in grado di spostarsi con o senza carico senza la necessità di vie di corsa fisse e che si basa sulla gravità per la stabilità.</a:t>
            </a:r>
          </a:p>
          <a:p>
            <a:pPr>
              <a:spcBef>
                <a:spcPts val="600"/>
              </a:spcBef>
              <a:defRPr/>
            </a:pPr>
            <a:r>
              <a:rPr lang="it-IT" dirty="0">
                <a:latin typeface="Arial Black" pitchFamily="34" charset="0"/>
              </a:rPr>
              <a:t>Le gru mobili possono funzionare su pneumatici, cingoli o altri mezzi mobili. In posizioni fisse possono essere sostenute da stabilizzatori o altri accessori che ne aumentano la stabilità.</a:t>
            </a:r>
          </a:p>
          <a:p>
            <a:pPr>
              <a:spcBef>
                <a:spcPts val="600"/>
              </a:spcBef>
              <a:defRPr/>
            </a:pPr>
            <a:r>
              <a:rPr lang="it-IT" dirty="0">
                <a:latin typeface="Arial Black" pitchFamily="34" charset="0"/>
              </a:rPr>
              <a:t>La sovrastruttura delle gru mobili può essere del tipo girevole a 360°, limitatamente girevole o non girevole. Essa è solitamente dotata di uno o più paranchi e/o cilindri idraulici per il sollevamento e l’abbassamento del braccio e del carico.</a:t>
            </a:r>
          </a:p>
          <a:p>
            <a:pPr>
              <a:spcBef>
                <a:spcPts val="600"/>
              </a:spcBef>
              <a:defRPr/>
            </a:pPr>
            <a:r>
              <a:rPr lang="it-IT" dirty="0">
                <a:latin typeface="Arial Black" pitchFamily="34" charset="0"/>
              </a:rPr>
              <a:t>Le gru mobili possono essere equipaggiate con bracci telescopici, con bracci articolati, con bracci a traliccio, o con una loro combinazione, progettati in modo da potere essere rapidamente abbassati.</a:t>
            </a:r>
          </a:p>
          <a:p>
            <a:pPr>
              <a:spcBef>
                <a:spcPts val="600"/>
              </a:spcBef>
              <a:defRPr/>
            </a:pPr>
            <a:r>
              <a:rPr lang="it-IT" dirty="0">
                <a:latin typeface="Arial Black" pitchFamily="34" charset="0"/>
              </a:rPr>
              <a:t>I carichi possono essere movimentati </a:t>
            </a:r>
            <a:r>
              <a:rPr lang="it-IT" dirty="0" smtClean="0">
                <a:latin typeface="Arial Black" pitchFamily="34" charset="0"/>
              </a:rPr>
              <a:t>mediante bozzelli </a:t>
            </a:r>
            <a:r>
              <a:rPr lang="it-IT" dirty="0">
                <a:latin typeface="Arial Black" pitchFamily="34" charset="0"/>
              </a:rPr>
              <a:t>per ganci o altri accessori di sollevamento del carico per servizi speciali.</a:t>
            </a:r>
          </a:p>
          <a:p>
            <a:pPr>
              <a:spcBef>
                <a:spcPts val="600"/>
              </a:spcBef>
              <a:defRPr/>
            </a:pPr>
            <a:endParaRPr lang="it-IT" dirty="0">
              <a:latin typeface="+mn-lt"/>
            </a:endParaRPr>
          </a:p>
          <a:p>
            <a:pPr>
              <a:spcBef>
                <a:spcPts val="600"/>
              </a:spcBef>
              <a:defRPr/>
            </a:pPr>
            <a:endParaRPr lang="it-IT" dirty="0">
              <a:latin typeface="+mn-lt"/>
            </a:endParaRPr>
          </a:p>
        </p:txBody>
      </p:sp>
      <p:sp>
        <p:nvSpPr>
          <p:cNvPr id="4" name="Rectangle 2"/>
          <p:cNvSpPr txBox="1">
            <a:spLocks noChangeArrowheads="1"/>
          </p:cNvSpPr>
          <p:nvPr/>
        </p:nvSpPr>
        <p:spPr bwMode="auto">
          <a:xfrm>
            <a:off x="323528" y="620688"/>
            <a:ext cx="7805737" cy="4032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it-IT" sz="4000" b="1" u="sng" kern="0" dirty="0" smtClean="0">
                <a:solidFill>
                  <a:srgbClr val="00B050"/>
                </a:solidFill>
                <a:latin typeface="+mj-lt"/>
                <a:ea typeface="ＭＳ Ｐゴシック" pitchFamily="34" charset="-128"/>
                <a:cs typeface="+mj-cs"/>
              </a:rPr>
              <a:t>GRU MOBILI</a:t>
            </a:r>
            <a:endParaRPr kumimoji="0" lang="it-IT" sz="4000" b="1" i="0" u="sng" strike="noStrike" kern="0" cap="none" spc="0" normalizeH="0" baseline="0" noProof="0" dirty="0" smtClean="0">
              <a:ln>
                <a:noFill/>
              </a:ln>
              <a:solidFill>
                <a:srgbClr val="00B050"/>
              </a:solidFill>
              <a:effectLst/>
              <a:uLnTx/>
              <a:uFillTx/>
              <a:latin typeface="+mj-lt"/>
              <a:ea typeface="ＭＳ Ｐゴシック" pitchFamily="34" charset="-128"/>
              <a:cs typeface="+mj-cs"/>
            </a:endParaRPr>
          </a:p>
        </p:txBody>
      </p:sp>
    </p:spTree>
    <p:extLst>
      <p:ext uri="{BB962C8B-B14F-4D97-AF65-F5344CB8AC3E}">
        <p14:creationId xmlns="" xmlns:p14="http://schemas.microsoft.com/office/powerpoint/2010/main" val="321046093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99992" y="4459891"/>
            <a:ext cx="3816424" cy="2398109"/>
          </a:xfrm>
          <a:prstGeom prst="rect">
            <a:avLst/>
          </a:prstGeom>
        </p:spPr>
      </p:pic>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3861048"/>
            <a:ext cx="3193088" cy="2390254"/>
          </a:xfrm>
          <a:prstGeom prst="rect">
            <a:avLst/>
          </a:prstGeom>
        </p:spPr>
      </p:pic>
      <p:sp>
        <p:nvSpPr>
          <p:cNvPr id="8" name="Rectangle 2"/>
          <p:cNvSpPr txBox="1">
            <a:spLocks noChangeArrowheads="1"/>
          </p:cNvSpPr>
          <p:nvPr/>
        </p:nvSpPr>
        <p:spPr>
          <a:xfrm>
            <a:off x="1014413" y="274638"/>
            <a:ext cx="7805737" cy="4032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3400" b="1" i="0" u="none" strike="noStrike" kern="0" cap="none" spc="0" normalizeH="0" baseline="0" noProof="0" smtClean="0">
                <a:ln>
                  <a:noFill/>
                </a:ln>
                <a:solidFill>
                  <a:srgbClr val="5F1419"/>
                </a:solidFill>
                <a:effectLst/>
                <a:uLnTx/>
                <a:uFillTx/>
                <a:latin typeface="+mj-lt"/>
                <a:ea typeface="ＭＳ Ｐゴシック" pitchFamily="34" charset="-128"/>
                <a:cs typeface="+mj-cs"/>
              </a:rPr>
              <a:t>Definizioni</a:t>
            </a:r>
            <a:endParaRPr kumimoji="0" lang="it-IT" sz="3400" b="1" i="0" u="none" strike="noStrike" kern="0" cap="none" spc="0" normalizeH="0" baseline="0" noProof="0" dirty="0" smtClean="0">
              <a:ln>
                <a:noFill/>
              </a:ln>
              <a:solidFill>
                <a:srgbClr val="5F1419"/>
              </a:solidFill>
              <a:effectLst/>
              <a:uLnTx/>
              <a:uFillTx/>
              <a:latin typeface="+mj-lt"/>
              <a:ea typeface="ＭＳ Ｐゴシック" pitchFamily="34" charset="-128"/>
              <a:cs typeface="+mj-cs"/>
            </a:endParaRPr>
          </a:p>
        </p:txBody>
      </p:sp>
      <p:pic>
        <p:nvPicPr>
          <p:cNvPr id="9" name="Immagine 8" descr="images.jpg"/>
          <p:cNvPicPr>
            <a:picLocks noChangeAspect="1"/>
          </p:cNvPicPr>
          <p:nvPr/>
        </p:nvPicPr>
        <p:blipFill>
          <a:blip r:embed="rId4" cstate="print"/>
          <a:stretch>
            <a:fillRect/>
          </a:stretch>
        </p:blipFill>
        <p:spPr>
          <a:xfrm>
            <a:off x="539552" y="908720"/>
            <a:ext cx="3024336" cy="2400267"/>
          </a:xfrm>
          <a:prstGeom prst="rect">
            <a:avLst/>
          </a:prstGeom>
        </p:spPr>
      </p:pic>
      <p:pic>
        <p:nvPicPr>
          <p:cNvPr id="10" name="Immagine 9" descr="images1.jpg"/>
          <p:cNvPicPr>
            <a:picLocks noChangeAspect="1"/>
          </p:cNvPicPr>
          <p:nvPr/>
        </p:nvPicPr>
        <p:blipFill>
          <a:blip r:embed="rId5" cstate="print"/>
          <a:stretch>
            <a:fillRect/>
          </a:stretch>
        </p:blipFill>
        <p:spPr>
          <a:xfrm>
            <a:off x="4716016" y="1412776"/>
            <a:ext cx="3168352" cy="2385439"/>
          </a:xfrm>
          <a:prstGeom prst="rect">
            <a:avLst/>
          </a:prstGeom>
        </p:spPr>
      </p:pic>
      <p:sp>
        <p:nvSpPr>
          <p:cNvPr id="11" name="Rettangolo 10"/>
          <p:cNvSpPr/>
          <p:nvPr/>
        </p:nvSpPr>
        <p:spPr>
          <a:xfrm>
            <a:off x="323528" y="6237312"/>
            <a:ext cx="3748655" cy="369332"/>
          </a:xfrm>
          <a:prstGeom prst="rect">
            <a:avLst/>
          </a:prstGeom>
        </p:spPr>
        <p:txBody>
          <a:bodyPr wrap="none">
            <a:spAutoFit/>
          </a:bodyPr>
          <a:lstStyle/>
          <a:p>
            <a:pPr algn="ctr" fontAlgn="auto">
              <a:spcBef>
                <a:spcPts val="0"/>
              </a:spcBef>
              <a:spcAft>
                <a:spcPts val="0"/>
              </a:spcAft>
              <a:defRPr/>
            </a:pPr>
            <a:r>
              <a:rPr lang="it-IT" b="1" dirty="0" smtClean="0">
                <a:solidFill>
                  <a:srgbClr val="A50021"/>
                </a:solidFill>
                <a:latin typeface="Arial Black" pitchFamily="34" charset="0"/>
              </a:rPr>
              <a:t>GRU MOBILE FUORISTRADA</a:t>
            </a:r>
          </a:p>
        </p:txBody>
      </p:sp>
      <p:sp>
        <p:nvSpPr>
          <p:cNvPr id="12" name="Rettangolo 11"/>
          <p:cNvSpPr/>
          <p:nvPr/>
        </p:nvSpPr>
        <p:spPr>
          <a:xfrm>
            <a:off x="4067944" y="4077072"/>
            <a:ext cx="4572000" cy="369332"/>
          </a:xfrm>
          <a:prstGeom prst="rect">
            <a:avLst/>
          </a:prstGeom>
        </p:spPr>
        <p:txBody>
          <a:bodyPr>
            <a:spAutoFit/>
          </a:bodyPr>
          <a:lstStyle/>
          <a:p>
            <a:pPr algn="ctr" fontAlgn="auto">
              <a:spcBef>
                <a:spcPts val="0"/>
              </a:spcBef>
              <a:spcAft>
                <a:spcPts val="0"/>
              </a:spcAft>
              <a:defRPr/>
            </a:pPr>
            <a:r>
              <a:rPr lang="it-IT" b="1" dirty="0" smtClean="0">
                <a:solidFill>
                  <a:srgbClr val="A50021"/>
                </a:solidFill>
                <a:latin typeface="Arial Black" pitchFamily="34" charset="0"/>
              </a:rPr>
              <a:t>GRU MOBILE STRADALE</a:t>
            </a:r>
          </a:p>
        </p:txBody>
      </p:sp>
      <p:sp>
        <p:nvSpPr>
          <p:cNvPr id="13" name="Rettangolo 12"/>
          <p:cNvSpPr/>
          <p:nvPr/>
        </p:nvSpPr>
        <p:spPr>
          <a:xfrm>
            <a:off x="323528" y="3284984"/>
            <a:ext cx="4177810" cy="369332"/>
          </a:xfrm>
          <a:prstGeom prst="rect">
            <a:avLst/>
          </a:prstGeom>
        </p:spPr>
        <p:txBody>
          <a:bodyPr wrap="none">
            <a:spAutoFit/>
          </a:bodyPr>
          <a:lstStyle/>
          <a:p>
            <a:pPr algn="ctr" fontAlgn="auto">
              <a:spcBef>
                <a:spcPts val="0"/>
              </a:spcBef>
              <a:spcAft>
                <a:spcPts val="0"/>
              </a:spcAft>
              <a:defRPr/>
            </a:pPr>
            <a:r>
              <a:rPr lang="it-IT" b="1" dirty="0" smtClean="0">
                <a:solidFill>
                  <a:srgbClr val="A50021"/>
                </a:solidFill>
                <a:latin typeface="Arial Black" pitchFamily="34" charset="0"/>
              </a:rPr>
              <a:t>GRU ELETTRICA INDUSTRIALE</a:t>
            </a:r>
          </a:p>
        </p:txBody>
      </p:sp>
      <p:sp>
        <p:nvSpPr>
          <p:cNvPr id="14" name="Rettangolo 13"/>
          <p:cNvSpPr/>
          <p:nvPr/>
        </p:nvSpPr>
        <p:spPr>
          <a:xfrm>
            <a:off x="3851920" y="980728"/>
            <a:ext cx="4787401" cy="369332"/>
          </a:xfrm>
          <a:prstGeom prst="rect">
            <a:avLst/>
          </a:prstGeom>
        </p:spPr>
        <p:txBody>
          <a:bodyPr wrap="none">
            <a:spAutoFit/>
          </a:bodyPr>
          <a:lstStyle/>
          <a:p>
            <a:pPr algn="ctr" fontAlgn="auto">
              <a:spcBef>
                <a:spcPts val="0"/>
              </a:spcBef>
              <a:spcAft>
                <a:spcPts val="0"/>
              </a:spcAft>
              <a:defRPr/>
            </a:pPr>
            <a:r>
              <a:rPr lang="it-IT" b="1" dirty="0" smtClean="0">
                <a:solidFill>
                  <a:srgbClr val="A50021"/>
                </a:solidFill>
                <a:latin typeface="Arial Black" pitchFamily="34" charset="0"/>
              </a:rPr>
              <a:t>GRU MOBILE ELETTRICA STRADALE</a:t>
            </a:r>
          </a:p>
        </p:txBody>
      </p:sp>
    </p:spTree>
    <p:extLst>
      <p:ext uri="{BB962C8B-B14F-4D97-AF65-F5344CB8AC3E}">
        <p14:creationId xmlns="" xmlns:p14="http://schemas.microsoft.com/office/powerpoint/2010/main" val="336522237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p:nvPr>
        </p:nvSpPr>
        <p:spPr bwMode="auto">
          <a:xfrm>
            <a:off x="323528" y="0"/>
            <a:ext cx="6985000" cy="155679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it-IT" sz="3400" b="1" kern="0" dirty="0" smtClean="0">
                <a:solidFill>
                  <a:srgbClr val="5F1419"/>
                </a:solidFill>
                <a:latin typeface="+mj-lt"/>
                <a:ea typeface="ＭＳ Ｐゴシック" pitchFamily="34" charset="-128"/>
                <a:cs typeface="+mj-cs"/>
              </a:rPr>
              <a:t>Accessori speciali</a:t>
            </a:r>
            <a:br>
              <a:rPr lang="it-IT" sz="3400" b="1" kern="0" dirty="0" smtClean="0">
                <a:solidFill>
                  <a:srgbClr val="5F1419"/>
                </a:solidFill>
                <a:latin typeface="+mj-lt"/>
                <a:ea typeface="ＭＳ Ｐゴシック" pitchFamily="34" charset="-128"/>
                <a:cs typeface="+mj-cs"/>
              </a:rPr>
            </a:br>
            <a:r>
              <a:rPr lang="it-IT" sz="3400" b="1" kern="0" dirty="0" smtClean="0">
                <a:solidFill>
                  <a:srgbClr val="5F1419"/>
                </a:solidFill>
                <a:latin typeface="+mj-lt"/>
                <a:ea typeface="ＭＳ Ｐゴシック" pitchFamily="34" charset="-128"/>
                <a:cs typeface="+mj-cs"/>
              </a:rPr>
              <a:t>c</a:t>
            </a:r>
            <a:r>
              <a:rPr kumimoji="0" lang="it-IT" sz="3400" b="1" i="0" u="none" strike="noStrike" kern="0" cap="none" spc="0" normalizeH="0" baseline="0" noProof="0" dirty="0" err="1" smtClean="0">
                <a:ln>
                  <a:noFill/>
                </a:ln>
                <a:solidFill>
                  <a:srgbClr val="5F1419"/>
                </a:solidFill>
                <a:effectLst/>
                <a:uLnTx/>
                <a:uFillTx/>
                <a:latin typeface="+mj-lt"/>
                <a:ea typeface="ＭＳ Ｐゴシック" pitchFamily="34" charset="-128"/>
                <a:cs typeface="+mj-cs"/>
              </a:rPr>
              <a:t>arrelli</a:t>
            </a:r>
            <a:r>
              <a:rPr kumimoji="0" lang="it-IT" sz="3400" b="1" i="0" u="none" strike="noStrike" kern="0" cap="none" spc="0" normalizeH="0" baseline="0" noProof="0" dirty="0" smtClean="0">
                <a:ln>
                  <a:noFill/>
                </a:ln>
                <a:solidFill>
                  <a:srgbClr val="5F1419"/>
                </a:solidFill>
                <a:effectLst/>
                <a:uLnTx/>
                <a:uFillTx/>
                <a:latin typeface="+mj-lt"/>
                <a:ea typeface="ＭＳ Ｐゴシック" pitchFamily="34" charset="-128"/>
                <a:cs typeface="+mj-cs"/>
              </a:rPr>
              <a:t> industriali</a:t>
            </a:r>
          </a:p>
          <a:p>
            <a:pPr marL="0" marR="0" lvl="0" indent="0" algn="l" defTabSz="914400" rtl="0" eaLnBrk="1" fontAlgn="base" latinLnBrk="0" hangingPunct="1">
              <a:lnSpc>
                <a:spcPct val="100000"/>
              </a:lnSpc>
              <a:spcBef>
                <a:spcPct val="0"/>
              </a:spcBef>
              <a:spcAft>
                <a:spcPct val="0"/>
              </a:spcAft>
              <a:buClrTx/>
              <a:buSzTx/>
              <a:buFontTx/>
              <a:buNone/>
              <a:tabLst/>
              <a:defRPr/>
            </a:pPr>
            <a:r>
              <a:rPr lang="it-IT" sz="2800" b="1" kern="0" dirty="0" smtClean="0">
                <a:solidFill>
                  <a:srgbClr val="5F1419"/>
                </a:solidFill>
                <a:latin typeface="+mj-lt"/>
                <a:ea typeface="ＭＳ Ｐゴシック" pitchFamily="34" charset="-128"/>
                <a:cs typeface="+mj-cs"/>
              </a:rPr>
              <a:t>Circolare Ministero n°30 del 24/12/2012</a:t>
            </a:r>
            <a:endParaRPr kumimoji="0" lang="it-IT" sz="2800" b="1" i="0" u="none" strike="noStrike" kern="0" cap="none" spc="0" normalizeH="0" baseline="0" noProof="0" dirty="0" smtClean="0">
              <a:ln>
                <a:noFill/>
              </a:ln>
              <a:solidFill>
                <a:srgbClr val="5F1419"/>
              </a:solidFill>
              <a:effectLst/>
              <a:uLnTx/>
              <a:uFillTx/>
              <a:latin typeface="+mj-lt"/>
              <a:ea typeface="ＭＳ Ｐゴシック" pitchFamily="34" charset="-128"/>
              <a:cs typeface="+mj-cs"/>
            </a:endParaRPr>
          </a:p>
        </p:txBody>
      </p:sp>
      <p:pic>
        <p:nvPicPr>
          <p:cNvPr id="5" name="Immagine 4" descr="bracci-gru-carrelli-elevatori-9317-4505827.jpg"/>
          <p:cNvPicPr>
            <a:picLocks noChangeAspect="1"/>
          </p:cNvPicPr>
          <p:nvPr/>
        </p:nvPicPr>
        <p:blipFill>
          <a:blip r:embed="rId2" cstate="print"/>
          <a:stretch>
            <a:fillRect/>
          </a:stretch>
        </p:blipFill>
        <p:spPr>
          <a:xfrm>
            <a:off x="539552" y="2348880"/>
            <a:ext cx="7806196" cy="3869392"/>
          </a:xfrm>
          <a:prstGeom prst="rect">
            <a:avLst/>
          </a:prstGeom>
        </p:spPr>
      </p:pic>
      <p:pic>
        <p:nvPicPr>
          <p:cNvPr id="6" name="Immagine 5" descr="Forklift_Jib_Crane_Attachment.jpg"/>
          <p:cNvPicPr>
            <a:picLocks noChangeAspect="1"/>
          </p:cNvPicPr>
          <p:nvPr/>
        </p:nvPicPr>
        <p:blipFill>
          <a:blip r:embed="rId3" cstate="print"/>
          <a:stretch>
            <a:fillRect/>
          </a:stretch>
        </p:blipFill>
        <p:spPr>
          <a:xfrm>
            <a:off x="1043608" y="1700808"/>
            <a:ext cx="2667000" cy="1905000"/>
          </a:xfrm>
          <a:prstGeom prst="rect">
            <a:avLst/>
          </a:prstGeom>
        </p:spPr>
      </p:pic>
      <p:pic>
        <p:nvPicPr>
          <p:cNvPr id="7" name="Immagine 6" descr="bracci gru.jpg"/>
          <p:cNvPicPr>
            <a:picLocks noChangeAspect="1"/>
          </p:cNvPicPr>
          <p:nvPr/>
        </p:nvPicPr>
        <p:blipFill>
          <a:blip r:embed="rId4" cstate="print"/>
          <a:stretch>
            <a:fillRect/>
          </a:stretch>
        </p:blipFill>
        <p:spPr>
          <a:xfrm>
            <a:off x="4860032" y="3717032"/>
            <a:ext cx="3523853" cy="287286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23528" y="0"/>
            <a:ext cx="7805737"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it-IT" sz="3400" b="1" kern="0" dirty="0" smtClean="0">
                <a:solidFill>
                  <a:srgbClr val="5F1419"/>
                </a:solidFill>
                <a:latin typeface="+mj-lt"/>
                <a:ea typeface="ＭＳ Ｐゴシック" pitchFamily="34" charset="-128"/>
                <a:cs typeface="+mj-cs"/>
              </a:rPr>
              <a:t>Accessori c</a:t>
            </a:r>
            <a:r>
              <a:rPr kumimoji="0" lang="it-IT" sz="3400" b="1" i="0" u="none" strike="noStrike" kern="0" cap="none" spc="0" normalizeH="0" baseline="0" noProof="0" dirty="0" err="1" smtClean="0">
                <a:ln>
                  <a:noFill/>
                </a:ln>
                <a:solidFill>
                  <a:srgbClr val="5F1419"/>
                </a:solidFill>
                <a:effectLst/>
                <a:uLnTx/>
                <a:uFillTx/>
                <a:latin typeface="+mj-lt"/>
                <a:ea typeface="ＭＳ Ｐゴシック" pitchFamily="34" charset="-128"/>
                <a:cs typeface="+mj-cs"/>
              </a:rPr>
              <a:t>arrelli</a:t>
            </a:r>
            <a:r>
              <a:rPr kumimoji="0" lang="it-IT" sz="3400" b="1" i="0" u="none" strike="noStrike" kern="0" cap="none" spc="0" normalizeH="0" baseline="0" noProof="0" dirty="0" smtClean="0">
                <a:ln>
                  <a:noFill/>
                </a:ln>
                <a:solidFill>
                  <a:srgbClr val="5F1419"/>
                </a:solidFill>
                <a:effectLst/>
                <a:uLnTx/>
                <a:uFillTx/>
                <a:latin typeface="+mj-lt"/>
                <a:ea typeface="ＭＳ Ｐゴシック" pitchFamily="34" charset="-128"/>
                <a:cs typeface="+mj-cs"/>
              </a:rPr>
              <a:t> industriali</a:t>
            </a:r>
          </a:p>
          <a:p>
            <a:pPr marL="0" marR="0" lvl="0" indent="0" algn="l" defTabSz="914400" rtl="0" eaLnBrk="1" fontAlgn="base" latinLnBrk="0" hangingPunct="1">
              <a:lnSpc>
                <a:spcPct val="100000"/>
              </a:lnSpc>
              <a:spcBef>
                <a:spcPct val="0"/>
              </a:spcBef>
              <a:spcAft>
                <a:spcPct val="0"/>
              </a:spcAft>
              <a:buClrTx/>
              <a:buSzTx/>
              <a:buFontTx/>
              <a:buNone/>
              <a:tabLst/>
              <a:defRPr/>
            </a:pPr>
            <a:r>
              <a:rPr lang="it-IT" sz="2800" b="1" kern="0" dirty="0" smtClean="0">
                <a:solidFill>
                  <a:srgbClr val="5F1419"/>
                </a:solidFill>
                <a:latin typeface="+mj-lt"/>
                <a:ea typeface="ＭＳ Ｐゴシック" pitchFamily="34" charset="-128"/>
                <a:cs typeface="+mj-cs"/>
              </a:rPr>
              <a:t>Circolare Ministero n°30 del 24/12/2012</a:t>
            </a:r>
            <a:endParaRPr kumimoji="0" lang="it-IT" sz="2800" b="1" i="0" u="none" strike="noStrike" kern="0" cap="none" spc="0" normalizeH="0" baseline="0" noProof="0" dirty="0" smtClean="0">
              <a:ln>
                <a:noFill/>
              </a:ln>
              <a:solidFill>
                <a:srgbClr val="5F1419"/>
              </a:solidFill>
              <a:effectLst/>
              <a:uLnTx/>
              <a:uFillTx/>
              <a:latin typeface="+mj-lt"/>
              <a:ea typeface="ＭＳ Ｐゴシック" pitchFamily="34" charset="-128"/>
              <a:cs typeface="+mj-cs"/>
            </a:endParaRPr>
          </a:p>
        </p:txBody>
      </p:sp>
      <p:sp>
        <p:nvSpPr>
          <p:cNvPr id="4" name="Rettangolo 3"/>
          <p:cNvSpPr/>
          <p:nvPr/>
        </p:nvSpPr>
        <p:spPr>
          <a:xfrm>
            <a:off x="467544" y="1268760"/>
            <a:ext cx="7488832" cy="3970318"/>
          </a:xfrm>
          <a:prstGeom prst="rect">
            <a:avLst/>
          </a:prstGeom>
        </p:spPr>
        <p:txBody>
          <a:bodyPr wrap="square">
            <a:spAutoFit/>
          </a:bodyPr>
          <a:lstStyle/>
          <a:p>
            <a:r>
              <a:rPr lang="it-IT" sz="2800" b="1" dirty="0" smtClean="0"/>
              <a:t>Circolare n. 30 del 24 dicembre 2012 recante </a:t>
            </a:r>
            <a:r>
              <a:rPr lang="it-IT" sz="2800" b="1" u="sng" dirty="0" smtClean="0"/>
              <a:t>'Problematiche di sicurezza delle macchine - Requisiti di sicurezza delle prolunghe applicate alle forche dei carrelli elevatori cosiddette 'bracci gru',</a:t>
            </a:r>
            <a:r>
              <a:rPr lang="it-IT" sz="2800" b="1" dirty="0" smtClean="0"/>
              <a:t> vengono fornite precisazioni sui requisiti di sicurezza delle attrezzature di lavoro utilizzate nella esecuzione dell’attività vivaistica e più in generale nei capannoni</a:t>
            </a:r>
            <a:endParaRPr lang="it-IT" sz="2800" dirty="0"/>
          </a:p>
        </p:txBody>
      </p:sp>
      <p:sp>
        <p:nvSpPr>
          <p:cNvPr id="5" name="Rettangolo 4"/>
          <p:cNvSpPr/>
          <p:nvPr/>
        </p:nvSpPr>
        <p:spPr>
          <a:xfrm>
            <a:off x="611560" y="5301208"/>
            <a:ext cx="7704856" cy="1224136"/>
          </a:xfrm>
          <a:prstGeom prst="rect">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rPr>
              <a:t>I carrelli semoventi che utilizzano questa attrezzatura sono soggetti alle verifiche periodiche come gli altri “mezzi di sollevamento” </a:t>
            </a:r>
            <a:endParaRPr lang="it-IT" sz="2400" b="1" dirty="0">
              <a:solidFill>
                <a:schemeClr val="tx1"/>
              </a:solidFill>
            </a:endParaRPr>
          </a:p>
        </p:txBody>
      </p:sp>
    </p:spTree>
    <p:extLst>
      <p:ext uri="{BB962C8B-B14F-4D97-AF65-F5344CB8AC3E}">
        <p14:creationId xmlns="" xmlns:p14="http://schemas.microsoft.com/office/powerpoint/2010/main" val="3224343362"/>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4"/>
          <p:cNvSpPr txBox="1">
            <a:spLocks/>
          </p:cNvSpPr>
          <p:nvPr/>
        </p:nvSpPr>
        <p:spPr>
          <a:xfrm>
            <a:off x="482352" y="1442472"/>
            <a:ext cx="7859216" cy="3240360"/>
          </a:xfrm>
          <a:prstGeom prst="rect">
            <a:avLst/>
          </a:prstGeom>
        </p:spPr>
        <p:txBody>
          <a:bodyPr>
            <a:normAutofit fontScale="85000" lnSpcReduction="20000"/>
          </a:bodyPr>
          <a:lstStyle>
            <a:lvl1pPr marL="342900" indent="-342900" algn="l" rtl="0" fontAlgn="base">
              <a:lnSpc>
                <a:spcPct val="140000"/>
              </a:lnSpc>
              <a:spcBef>
                <a:spcPct val="20000"/>
              </a:spcBef>
              <a:spcAft>
                <a:spcPct val="0"/>
              </a:spcAft>
              <a:buClr>
                <a:srgbClr val="404040"/>
              </a:buClr>
              <a:buFont typeface="Wingdings" pitchFamily="2" charset="2"/>
              <a:buChar char="§"/>
              <a:defRPr sz="2400">
                <a:solidFill>
                  <a:schemeClr val="tx1"/>
                </a:solidFill>
                <a:latin typeface="+mn-lt"/>
                <a:ea typeface="+mn-ea"/>
                <a:cs typeface="+mn-cs"/>
              </a:defRPr>
            </a:lvl1pPr>
            <a:lvl2pPr marL="742950" indent="-285750" algn="l" rtl="0" fontAlgn="base">
              <a:lnSpc>
                <a:spcPct val="140000"/>
              </a:lnSpc>
              <a:spcBef>
                <a:spcPct val="20000"/>
              </a:spcBef>
              <a:spcAft>
                <a:spcPct val="0"/>
              </a:spcAft>
              <a:buClr>
                <a:srgbClr val="808080"/>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C0C0C0"/>
              </a:buClr>
              <a:buFont typeface="Wingdings" pitchFamily="2" charset="2"/>
              <a:buChar char="§"/>
              <a:defRPr>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it-IT" sz="2800" kern="0" dirty="0" smtClean="0">
                <a:solidFill>
                  <a:srgbClr val="C00000"/>
                </a:solidFill>
              </a:rPr>
              <a:t>ATTREZZATURE DA LAVORO </a:t>
            </a:r>
            <a:r>
              <a:rPr lang="it-IT" kern="0" dirty="0" smtClean="0"/>
              <a:t>qualsiasi macchina, apparecchio utensile o impianto destinato a essere usato durante il lavoro.</a:t>
            </a:r>
          </a:p>
          <a:p>
            <a:r>
              <a:rPr lang="it-IT" sz="2800" kern="0" dirty="0" smtClean="0">
                <a:solidFill>
                  <a:srgbClr val="C00000"/>
                </a:solidFill>
              </a:rPr>
              <a:t>USO di una ATTREZZATURA di LAVORO </a:t>
            </a:r>
            <a:r>
              <a:rPr lang="it-IT" kern="0" dirty="0" smtClean="0"/>
              <a:t>qualsiasi operazione lavorativa connessa a una attrezzatura di lavoro, quale messa in servizio o fuori servizio, l’impiego, il trasporto, la riparazione, la trasformazione, la manutenzione, la pulizia, lo smontaggio.</a:t>
            </a:r>
            <a:endParaRPr lang="it-IT" kern="0" dirty="0">
              <a:solidFill>
                <a:srgbClr val="C00000"/>
              </a:solidFill>
            </a:endParaRPr>
          </a:p>
        </p:txBody>
      </p:sp>
      <p:sp>
        <p:nvSpPr>
          <p:cNvPr id="3" name="Segnaposto contenuto 4"/>
          <p:cNvSpPr txBox="1">
            <a:spLocks/>
          </p:cNvSpPr>
          <p:nvPr/>
        </p:nvSpPr>
        <p:spPr>
          <a:xfrm>
            <a:off x="482352" y="4682832"/>
            <a:ext cx="7643192" cy="1584176"/>
          </a:xfrm>
          <a:prstGeom prst="rect">
            <a:avLst/>
          </a:prstGeom>
        </p:spPr>
        <p:txBody>
          <a:bodyPr>
            <a:normAutofit fontScale="70000" lnSpcReduction="20000"/>
          </a:bodyPr>
          <a:lstStyle>
            <a:lvl1pPr marL="342900" indent="-342900" algn="l" rtl="0" fontAlgn="base">
              <a:lnSpc>
                <a:spcPct val="140000"/>
              </a:lnSpc>
              <a:spcBef>
                <a:spcPct val="20000"/>
              </a:spcBef>
              <a:spcAft>
                <a:spcPct val="0"/>
              </a:spcAft>
              <a:buClr>
                <a:srgbClr val="404040"/>
              </a:buClr>
              <a:buFont typeface="Wingdings" pitchFamily="2" charset="2"/>
              <a:buChar char="§"/>
              <a:defRPr sz="2400">
                <a:solidFill>
                  <a:schemeClr val="tx1"/>
                </a:solidFill>
                <a:latin typeface="+mn-lt"/>
                <a:ea typeface="+mn-ea"/>
                <a:cs typeface="+mn-cs"/>
              </a:defRPr>
            </a:lvl1pPr>
            <a:lvl2pPr marL="742950" indent="-285750" algn="l" rtl="0" fontAlgn="base">
              <a:lnSpc>
                <a:spcPct val="140000"/>
              </a:lnSpc>
              <a:spcBef>
                <a:spcPct val="20000"/>
              </a:spcBef>
              <a:spcAft>
                <a:spcPct val="0"/>
              </a:spcAft>
              <a:buClr>
                <a:srgbClr val="808080"/>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C0C0C0"/>
              </a:buClr>
              <a:buFont typeface="Wingdings" pitchFamily="2" charset="2"/>
              <a:buChar char="§"/>
              <a:defRPr>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it-IT" sz="2800" kern="0" dirty="0" smtClean="0">
                <a:solidFill>
                  <a:srgbClr val="C00000"/>
                </a:solidFill>
              </a:rPr>
              <a:t>ZONA PERICOLOSA  </a:t>
            </a:r>
            <a:r>
              <a:rPr lang="it-IT" sz="2900" kern="0" dirty="0" smtClean="0"/>
              <a:t>qualsiasi zona all’interno ovvero in prossimità di una attrezzatura di lavoro nella quale la presenza di un lavoratore costituisce un </a:t>
            </a:r>
            <a:r>
              <a:rPr lang="it-IT" sz="2900" u="sng" kern="0" dirty="0" smtClean="0"/>
              <a:t>rischio per la salute </a:t>
            </a:r>
            <a:r>
              <a:rPr lang="it-IT" sz="2900" kern="0" dirty="0" smtClean="0"/>
              <a:t>o la </a:t>
            </a:r>
            <a:r>
              <a:rPr lang="it-IT" sz="2900" u="sng" kern="0" dirty="0" smtClean="0"/>
              <a:t>sicurezza</a:t>
            </a:r>
            <a:r>
              <a:rPr lang="it-IT" sz="2900" kern="0" dirty="0" smtClean="0"/>
              <a:t> dello stesso.</a:t>
            </a:r>
            <a:endParaRPr lang="it-IT" sz="2900" kern="0" dirty="0">
              <a:solidFill>
                <a:srgbClr val="C00000"/>
              </a:solidFill>
            </a:endParaRPr>
          </a:p>
        </p:txBody>
      </p:sp>
      <p:sp>
        <p:nvSpPr>
          <p:cNvPr id="4" name="Titolo 3"/>
          <p:cNvSpPr txBox="1">
            <a:spLocks/>
          </p:cNvSpPr>
          <p:nvPr/>
        </p:nvSpPr>
        <p:spPr>
          <a:xfrm>
            <a:off x="318356" y="332656"/>
            <a:ext cx="8136904" cy="1080120"/>
          </a:xfrm>
          <a:prstGeom prst="rect">
            <a:avLst/>
          </a:prstGeom>
        </p:spPr>
        <p:txBody>
          <a:bodyPr>
            <a:noAutofit/>
          </a:bodyPr>
          <a:lstStyle>
            <a:lvl1pPr algn="l" rtl="0" fontAlgn="base">
              <a:spcBef>
                <a:spcPct val="0"/>
              </a:spcBef>
              <a:spcAft>
                <a:spcPct val="0"/>
              </a:spcAft>
              <a:defRPr sz="3400" b="1">
                <a:solidFill>
                  <a:srgbClr val="5F1419"/>
                </a:solidFill>
                <a:latin typeface="+mj-lt"/>
                <a:ea typeface="+mj-ea"/>
                <a:cs typeface="+mj-cs"/>
              </a:defRPr>
            </a:lvl1pPr>
            <a:lvl2pPr algn="l" rtl="0" fontAlgn="base">
              <a:spcBef>
                <a:spcPct val="0"/>
              </a:spcBef>
              <a:spcAft>
                <a:spcPct val="0"/>
              </a:spcAft>
              <a:defRPr sz="3400" b="1">
                <a:solidFill>
                  <a:srgbClr val="5F1419"/>
                </a:solidFill>
                <a:latin typeface="Arial" charset="0"/>
              </a:defRPr>
            </a:lvl2pPr>
            <a:lvl3pPr algn="l" rtl="0" fontAlgn="base">
              <a:spcBef>
                <a:spcPct val="0"/>
              </a:spcBef>
              <a:spcAft>
                <a:spcPct val="0"/>
              </a:spcAft>
              <a:defRPr sz="3400" b="1">
                <a:solidFill>
                  <a:srgbClr val="5F1419"/>
                </a:solidFill>
                <a:latin typeface="Arial" charset="0"/>
              </a:defRPr>
            </a:lvl3pPr>
            <a:lvl4pPr algn="l" rtl="0" fontAlgn="base">
              <a:spcBef>
                <a:spcPct val="0"/>
              </a:spcBef>
              <a:spcAft>
                <a:spcPct val="0"/>
              </a:spcAft>
              <a:defRPr sz="3400" b="1">
                <a:solidFill>
                  <a:srgbClr val="5F1419"/>
                </a:solidFill>
                <a:latin typeface="Arial" charset="0"/>
              </a:defRPr>
            </a:lvl4pPr>
            <a:lvl5pPr algn="l" rtl="0" fontAlgn="base">
              <a:spcBef>
                <a:spcPct val="0"/>
              </a:spcBef>
              <a:spcAft>
                <a:spcPct val="0"/>
              </a:spcAft>
              <a:defRPr sz="3400" b="1">
                <a:solidFill>
                  <a:srgbClr val="5F1419"/>
                </a:solidFill>
                <a:latin typeface="Arial" charset="0"/>
              </a:defRPr>
            </a:lvl5pPr>
            <a:lvl6pPr marL="457200" algn="l" rtl="0" eaLnBrk="1" fontAlgn="base" hangingPunct="1">
              <a:spcBef>
                <a:spcPct val="0"/>
              </a:spcBef>
              <a:spcAft>
                <a:spcPct val="0"/>
              </a:spcAft>
              <a:defRPr sz="3400" b="1">
                <a:solidFill>
                  <a:srgbClr val="5F1419"/>
                </a:solidFill>
                <a:latin typeface="Arial" charset="0"/>
              </a:defRPr>
            </a:lvl6pPr>
            <a:lvl7pPr marL="914400" algn="l" rtl="0" eaLnBrk="1" fontAlgn="base" hangingPunct="1">
              <a:spcBef>
                <a:spcPct val="0"/>
              </a:spcBef>
              <a:spcAft>
                <a:spcPct val="0"/>
              </a:spcAft>
              <a:defRPr sz="3400" b="1">
                <a:solidFill>
                  <a:srgbClr val="5F1419"/>
                </a:solidFill>
                <a:latin typeface="Arial" charset="0"/>
              </a:defRPr>
            </a:lvl7pPr>
            <a:lvl8pPr marL="1371600" algn="l" rtl="0" eaLnBrk="1" fontAlgn="base" hangingPunct="1">
              <a:spcBef>
                <a:spcPct val="0"/>
              </a:spcBef>
              <a:spcAft>
                <a:spcPct val="0"/>
              </a:spcAft>
              <a:defRPr sz="3400" b="1">
                <a:solidFill>
                  <a:srgbClr val="5F1419"/>
                </a:solidFill>
                <a:latin typeface="Arial" charset="0"/>
              </a:defRPr>
            </a:lvl8pPr>
            <a:lvl9pPr marL="1828800" algn="l" rtl="0" eaLnBrk="1" fontAlgn="base" hangingPunct="1">
              <a:spcBef>
                <a:spcPct val="0"/>
              </a:spcBef>
              <a:spcAft>
                <a:spcPct val="0"/>
              </a:spcAft>
              <a:defRPr sz="3400" b="1">
                <a:solidFill>
                  <a:srgbClr val="5F1419"/>
                </a:solidFill>
                <a:latin typeface="Arial" charset="0"/>
              </a:defRPr>
            </a:lvl9pPr>
          </a:lstStyle>
          <a:p>
            <a:r>
              <a:rPr lang="it-IT" sz="2800" kern="0" dirty="0" smtClean="0">
                <a:solidFill>
                  <a:srgbClr val="C00000"/>
                </a:solidFill>
              </a:rPr>
              <a:t>           Ricordiamo cosa significano</a:t>
            </a:r>
          </a:p>
          <a:p>
            <a:r>
              <a:rPr lang="it-IT" sz="2800" kern="0" dirty="0" smtClean="0">
                <a:solidFill>
                  <a:srgbClr val="C00000"/>
                </a:solidFill>
              </a:rPr>
              <a:t> per il D.Lgs.81/2008 le</a:t>
            </a:r>
            <a:r>
              <a:rPr lang="it-IT" sz="2800" kern="0" dirty="0">
                <a:solidFill>
                  <a:srgbClr val="C00000"/>
                </a:solidFill>
              </a:rPr>
              <a:t> </a:t>
            </a:r>
            <a:r>
              <a:rPr lang="it-IT" sz="2800" kern="0" dirty="0" smtClean="0">
                <a:solidFill>
                  <a:srgbClr val="C00000"/>
                </a:solidFill>
              </a:rPr>
              <a:t>seguenti definizioni:</a:t>
            </a:r>
            <a:endParaRPr lang="it-IT" sz="2800" kern="0" dirty="0">
              <a:solidFill>
                <a:srgbClr val="C00000"/>
              </a:solidFill>
            </a:endParaRPr>
          </a:p>
        </p:txBody>
      </p:sp>
    </p:spTree>
    <p:extLst>
      <p:ext uri="{BB962C8B-B14F-4D97-AF65-F5344CB8AC3E}">
        <p14:creationId xmlns:p14="http://schemas.microsoft.com/office/powerpoint/2010/main" xmlns="" val="11276973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67544" y="1125538"/>
            <a:ext cx="8425631" cy="5201424"/>
          </a:xfrm>
          <a:prstGeom prst="rect">
            <a:avLst/>
          </a:prstGeom>
        </p:spPr>
        <p:txBody>
          <a:bodyPr wrap="square">
            <a:spAutoFit/>
          </a:bodyPr>
          <a:lstStyle/>
          <a:p>
            <a:pPr algn="just">
              <a:defRPr/>
            </a:pPr>
            <a:r>
              <a:rPr lang="it-IT" sz="2000" b="1" u="none" dirty="0">
                <a:solidFill>
                  <a:srgbClr val="FF0000"/>
                </a:solidFill>
                <a:latin typeface="+mn-lt"/>
              </a:rPr>
              <a:t>ATTENZIONE! Gli accessori riducono il carico massimo</a:t>
            </a:r>
          </a:p>
          <a:p>
            <a:pPr algn="just">
              <a:defRPr/>
            </a:pPr>
            <a:endParaRPr lang="it-IT" sz="2000" u="none" dirty="0">
              <a:solidFill>
                <a:srgbClr val="10099F"/>
              </a:solidFill>
              <a:latin typeface="+mn-lt"/>
            </a:endParaRPr>
          </a:p>
          <a:p>
            <a:pPr algn="just">
              <a:defRPr/>
            </a:pPr>
            <a:r>
              <a:rPr lang="it-IT" sz="2100" u="none" dirty="0">
                <a:solidFill>
                  <a:srgbClr val="10099F"/>
                </a:solidFill>
                <a:latin typeface="+mn-lt"/>
              </a:rPr>
              <a:t>Se per trasportare dovete utilizzare attrezzature particolari e se il vostro carrello utilizza “pezzi speciali” aggiunti (attrezzature aggiuntive come pinze o altro), i pesi massimi sollevabili debbono essere letti in una </a:t>
            </a:r>
            <a:r>
              <a:rPr lang="it-IT" sz="2100" b="1" u="none" dirty="0">
                <a:solidFill>
                  <a:srgbClr val="FF0000"/>
                </a:solidFill>
                <a:latin typeface="+mn-lt"/>
              </a:rPr>
              <a:t>nuova targa</a:t>
            </a:r>
            <a:r>
              <a:rPr lang="it-IT" sz="2100" u="none" dirty="0">
                <a:solidFill>
                  <a:srgbClr val="10099F"/>
                </a:solidFill>
                <a:latin typeface="+mn-lt"/>
              </a:rPr>
              <a:t> e la vecchie indicazioni non sono più corrette e sicure.</a:t>
            </a:r>
          </a:p>
          <a:p>
            <a:pPr algn="just">
              <a:defRPr/>
            </a:pPr>
            <a:endParaRPr lang="it-IT" sz="2100" u="none" dirty="0">
              <a:solidFill>
                <a:srgbClr val="10099F"/>
              </a:solidFill>
              <a:latin typeface="+mn-lt"/>
            </a:endParaRPr>
          </a:p>
          <a:p>
            <a:pPr algn="just">
              <a:defRPr/>
            </a:pPr>
            <a:r>
              <a:rPr lang="it-IT" sz="2100" i="1" u="none" dirty="0">
                <a:solidFill>
                  <a:srgbClr val="10099F"/>
                </a:solidFill>
                <a:latin typeface="+mn-lt"/>
              </a:rPr>
              <a:t>Se prima potevo sollevare 1000 kg con le sole forche avendo aggiunto anche le pinze diminuisce la portata massima.</a:t>
            </a:r>
          </a:p>
          <a:p>
            <a:pPr algn="just">
              <a:defRPr/>
            </a:pPr>
            <a:endParaRPr lang="it-IT" sz="2100" u="none" dirty="0">
              <a:solidFill>
                <a:srgbClr val="10099F"/>
              </a:solidFill>
              <a:latin typeface="+mn-lt"/>
            </a:endParaRPr>
          </a:p>
          <a:p>
            <a:pPr algn="just">
              <a:defRPr/>
            </a:pPr>
            <a:r>
              <a:rPr lang="it-IT" sz="2100" u="none" dirty="0">
                <a:solidFill>
                  <a:srgbClr val="10099F"/>
                </a:solidFill>
                <a:latin typeface="+mn-lt"/>
              </a:rPr>
              <a:t>Infatti, il “pezzo speciale” aggiunto aumenta il peso spostando il baricentro del carico e riducendo, di conseguenza, la portata del carrello elevatore.</a:t>
            </a:r>
          </a:p>
          <a:p>
            <a:pPr algn="just">
              <a:defRPr/>
            </a:pPr>
            <a:endParaRPr lang="it-IT" sz="2000" u="none" dirty="0">
              <a:solidFill>
                <a:srgbClr val="10099F"/>
              </a:solidFill>
              <a:latin typeface="+mn-lt"/>
            </a:endParaRPr>
          </a:p>
          <a:p>
            <a:pPr algn="ctr">
              <a:defRPr/>
            </a:pPr>
            <a:r>
              <a:rPr lang="it-IT" sz="2000" b="1" i="1" u="none" dirty="0">
                <a:solidFill>
                  <a:srgbClr val="FF0000"/>
                </a:solidFill>
                <a:latin typeface="+mn-lt"/>
              </a:rPr>
              <a:t>VERIFICARE LA NUOVA TARGA </a:t>
            </a:r>
            <a:r>
              <a:rPr lang="it-IT" sz="2000" b="1" i="1" u="none" dirty="0" err="1">
                <a:solidFill>
                  <a:srgbClr val="FF0000"/>
                </a:solidFill>
                <a:latin typeface="+mn-lt"/>
              </a:rPr>
              <a:t>DI</a:t>
            </a:r>
            <a:r>
              <a:rPr lang="it-IT" sz="2000" b="1" i="1" u="none" dirty="0">
                <a:solidFill>
                  <a:srgbClr val="FF0000"/>
                </a:solidFill>
                <a:latin typeface="+mn-lt"/>
              </a:rPr>
              <a:t> PORTATA!</a:t>
            </a:r>
          </a:p>
        </p:txBody>
      </p:sp>
      <p:sp>
        <p:nvSpPr>
          <p:cNvPr id="3" name="Rectangle 2"/>
          <p:cNvSpPr txBox="1">
            <a:spLocks noChangeArrowheads="1"/>
          </p:cNvSpPr>
          <p:nvPr/>
        </p:nvSpPr>
        <p:spPr bwMode="auto">
          <a:xfrm>
            <a:off x="323528" y="0"/>
            <a:ext cx="7805737" cy="11521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it-IT" sz="3400" b="1" kern="0" dirty="0" smtClean="0">
                <a:solidFill>
                  <a:srgbClr val="5F1419"/>
                </a:solidFill>
                <a:latin typeface="+mj-lt"/>
                <a:ea typeface="ＭＳ Ｐゴシック" pitchFamily="34" charset="-128"/>
                <a:cs typeface="+mj-cs"/>
              </a:rPr>
              <a:t>Accessori c</a:t>
            </a:r>
            <a:r>
              <a:rPr kumimoji="0" lang="it-IT" sz="3400" b="1" i="0" u="none" strike="noStrike" kern="0" cap="none" spc="0" normalizeH="0" baseline="0" noProof="0" dirty="0" err="1" smtClean="0">
                <a:ln>
                  <a:noFill/>
                </a:ln>
                <a:solidFill>
                  <a:srgbClr val="5F1419"/>
                </a:solidFill>
                <a:effectLst/>
                <a:uLnTx/>
                <a:uFillTx/>
                <a:latin typeface="+mj-lt"/>
                <a:ea typeface="ＭＳ Ｐゴシック" pitchFamily="34" charset="-128"/>
                <a:cs typeface="+mj-cs"/>
              </a:rPr>
              <a:t>arrelli</a:t>
            </a:r>
            <a:r>
              <a:rPr kumimoji="0" lang="it-IT" sz="3400" b="1" i="0" u="none" strike="noStrike" kern="0" cap="none" spc="0" normalizeH="0" baseline="0" noProof="0" dirty="0" smtClean="0">
                <a:ln>
                  <a:noFill/>
                </a:ln>
                <a:solidFill>
                  <a:srgbClr val="5F1419"/>
                </a:solidFill>
                <a:effectLst/>
                <a:uLnTx/>
                <a:uFillTx/>
                <a:latin typeface="+mj-lt"/>
                <a:ea typeface="ＭＳ Ｐゴシック" pitchFamily="34" charset="-128"/>
                <a:cs typeface="+mj-cs"/>
              </a:rPr>
              <a:t> industriali</a:t>
            </a:r>
          </a:p>
        </p:txBody>
      </p:sp>
    </p:spTree>
    <p:extLst>
      <p:ext uri="{BB962C8B-B14F-4D97-AF65-F5344CB8AC3E}">
        <p14:creationId xmlns="" xmlns:p14="http://schemas.microsoft.com/office/powerpoint/2010/main" val="2075378033"/>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765175"/>
            <a:ext cx="9001000" cy="3271838"/>
          </a:xfrm>
        </p:spPr>
        <p:txBody>
          <a:bodyPr/>
          <a:lstStyle/>
          <a:p>
            <a:pPr>
              <a:defRPr/>
            </a:pPr>
            <a:r>
              <a:rPr lang="it-IT" sz="4000" dirty="0" smtClean="0"/>
              <a:t>Nuovo Decreto Interministeriale</a:t>
            </a:r>
            <a:br>
              <a:rPr lang="it-IT" sz="4000" dirty="0" smtClean="0"/>
            </a:br>
            <a:r>
              <a:rPr lang="it-IT" dirty="0" smtClean="0"/>
              <a:t>«Criteri di qualificazione della figura del formatore in materia di salute e </a:t>
            </a:r>
            <a:br>
              <a:rPr lang="it-IT" dirty="0" smtClean="0"/>
            </a:br>
            <a:r>
              <a:rPr lang="it-IT" dirty="0" smtClean="0"/>
              <a:t>sicurezza sul lavoro» 6 Marzo 2013.</a:t>
            </a:r>
            <a:br>
              <a:rPr lang="it-IT" dirty="0" smtClean="0"/>
            </a:br>
            <a:r>
              <a:rPr lang="it-IT" dirty="0" smtClean="0"/>
              <a:t> </a:t>
            </a:r>
            <a:r>
              <a:rPr lang="it-IT" sz="2000" dirty="0" smtClean="0"/>
              <a:t>D.I. n° 65 del 6/3/2013        G.U. 18/03/2013</a:t>
            </a:r>
            <a:endParaRPr lang="it-IT" sz="2000" dirty="0"/>
          </a:p>
        </p:txBody>
      </p:sp>
      <p:pic>
        <p:nvPicPr>
          <p:cNvPr id="13315" name="Immagine 2"/>
          <p:cNvPicPr>
            <a:picLocks noChangeAspect="1"/>
          </p:cNvPicPr>
          <p:nvPr/>
        </p:nvPicPr>
        <p:blipFill>
          <a:blip r:embed="rId2" cstate="print"/>
          <a:srcRect/>
          <a:stretch>
            <a:fillRect/>
          </a:stretch>
        </p:blipFill>
        <p:spPr bwMode="auto">
          <a:xfrm>
            <a:off x="1475656" y="4315339"/>
            <a:ext cx="4824536" cy="254266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3"/>
          <p:cNvSpPr>
            <a:spLocks noChangeArrowheads="1"/>
          </p:cNvSpPr>
          <p:nvPr/>
        </p:nvSpPr>
        <p:spPr bwMode="auto">
          <a:xfrm>
            <a:off x="457200" y="836613"/>
            <a:ext cx="8796338" cy="1570037"/>
          </a:xfrm>
          <a:prstGeom prst="rect">
            <a:avLst/>
          </a:prstGeom>
          <a:noFill/>
          <a:ln w="9525">
            <a:noFill/>
            <a:miter lim="800000"/>
            <a:headEnd/>
            <a:tailEnd/>
          </a:ln>
        </p:spPr>
        <p:txBody>
          <a:bodyPr>
            <a:spAutoFit/>
          </a:bodyPr>
          <a:lstStyle/>
          <a:p>
            <a:r>
              <a:rPr lang="it-IT" sz="2400" b="1" u="sng">
                <a:solidFill>
                  <a:srgbClr val="0070C0"/>
                </a:solidFill>
              </a:rPr>
              <a:t>Ministero del lavoro e delle politiche sociali-Ministero</a:t>
            </a:r>
          </a:p>
          <a:p>
            <a:r>
              <a:rPr lang="it-IT" sz="2400" b="1" u="sng">
                <a:solidFill>
                  <a:srgbClr val="0070C0"/>
                </a:solidFill>
              </a:rPr>
              <a:t>della salute, decreto interministeriale 6 marzo 2013</a:t>
            </a:r>
          </a:p>
          <a:p>
            <a:r>
              <a:rPr lang="it-IT" sz="2400" b="1" u="sng">
                <a:solidFill>
                  <a:srgbClr val="0070C0"/>
                </a:solidFill>
              </a:rPr>
              <a:t>Criteri di qualificazione della figura del formatore per la salute e sicurezza sul lavoro. </a:t>
            </a:r>
            <a:endParaRPr lang="it-IT" sz="2400" u="sng">
              <a:solidFill>
                <a:srgbClr val="0070C0"/>
              </a:solidFill>
            </a:endParaRPr>
          </a:p>
        </p:txBody>
      </p:sp>
      <p:sp>
        <p:nvSpPr>
          <p:cNvPr id="14339" name="Rettangolo 4"/>
          <p:cNvSpPr>
            <a:spLocks noChangeArrowheads="1"/>
          </p:cNvSpPr>
          <p:nvPr/>
        </p:nvSpPr>
        <p:spPr bwMode="auto">
          <a:xfrm>
            <a:off x="482600" y="2636838"/>
            <a:ext cx="8491538" cy="3478212"/>
          </a:xfrm>
          <a:prstGeom prst="rect">
            <a:avLst/>
          </a:prstGeom>
          <a:noFill/>
          <a:ln w="9525">
            <a:noFill/>
            <a:miter lim="800000"/>
            <a:headEnd/>
            <a:tailEnd/>
          </a:ln>
        </p:spPr>
        <p:txBody>
          <a:bodyPr>
            <a:spAutoFit/>
          </a:bodyPr>
          <a:lstStyle/>
          <a:p>
            <a:r>
              <a:rPr lang="it-IT" sz="2000" b="1"/>
              <a:t>In attuazione del Decreto Legislativo n. 81/2008 e s.m.i. il prerequisito e </a:t>
            </a:r>
            <a:r>
              <a:rPr lang="it-IT" sz="2000" b="1">
                <a:solidFill>
                  <a:srgbClr val="FF0000"/>
                </a:solidFill>
              </a:rPr>
              <a:t>i criteri di seguito individuati rappresentano il livello base richiesto per la figura del formatore-docente in materia di salute e sicurezza sul lavoro.</a:t>
            </a:r>
            <a:br>
              <a:rPr lang="it-IT" sz="2000" b="1">
                <a:solidFill>
                  <a:srgbClr val="FF0000"/>
                </a:solidFill>
              </a:rPr>
            </a:br>
            <a:r>
              <a:rPr lang="it-IT" sz="2000" b="1"/>
              <a:t>Ciascun criterio è strutturato per garantire la contemporanea presenza dei </a:t>
            </a:r>
            <a:r>
              <a:rPr lang="it-IT" sz="2000" b="1">
                <a:solidFill>
                  <a:srgbClr val="FF0000"/>
                </a:solidFill>
              </a:rPr>
              <a:t>tre elementi minimi fondamentali che devono essere posseduti da un docente-formatore</a:t>
            </a:r>
            <a:r>
              <a:rPr lang="it-IT" sz="2000" b="1"/>
              <a:t> in materia di salute e sicurezza sul lavoro: </a:t>
            </a:r>
            <a:r>
              <a:rPr lang="it-IT" sz="2000" b="1">
                <a:solidFill>
                  <a:srgbClr val="FF0000"/>
                </a:solidFill>
              </a:rPr>
              <a:t>conoscenza, esperienza e capacità didattica</a:t>
            </a:r>
            <a:r>
              <a:rPr lang="it-IT" sz="2000" b="1"/>
              <a:t>.</a:t>
            </a:r>
            <a:br>
              <a:rPr lang="it-IT" sz="2000" b="1"/>
            </a:br>
            <a:r>
              <a:rPr lang="it-IT" sz="2000" b="1"/>
              <a:t>Il prerequisito e i criteri previsti dal presente documento non riguardano le attività di addestramento.</a:t>
            </a:r>
            <a:br>
              <a:rPr lang="it-IT" sz="2000" b="1"/>
            </a:br>
            <a:endParaRPr lang="it-IT" sz="20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323528" y="332656"/>
            <a:ext cx="7772400" cy="1700808"/>
          </a:xfrm>
        </p:spPr>
        <p:txBody>
          <a:bodyPr/>
          <a:lstStyle/>
          <a:p>
            <a:pPr>
              <a:defRPr/>
            </a:pPr>
            <a:r>
              <a:rPr lang="it-IT" dirty="0" smtClean="0">
                <a:solidFill>
                  <a:schemeClr val="tx1"/>
                </a:solidFill>
              </a:rPr>
              <a:t>PREREQUISITO:</a:t>
            </a:r>
            <a:r>
              <a:rPr lang="it-IT" dirty="0" smtClean="0"/>
              <a:t/>
            </a:r>
            <a:br>
              <a:rPr lang="it-IT" dirty="0" smtClean="0"/>
            </a:br>
            <a:r>
              <a:rPr lang="it-IT" dirty="0" smtClean="0"/>
              <a:t>DIPLOMA DI SCUOLA SECONDARIA DI SECONDO GRADO</a:t>
            </a:r>
            <a:endParaRPr lang="it-IT" dirty="0"/>
          </a:p>
        </p:txBody>
      </p:sp>
      <p:sp>
        <p:nvSpPr>
          <p:cNvPr id="5" name="Sottotitolo 4"/>
          <p:cNvSpPr>
            <a:spLocks noGrp="1"/>
          </p:cNvSpPr>
          <p:nvPr>
            <p:ph type="subTitle" idx="1"/>
          </p:nvPr>
        </p:nvSpPr>
        <p:spPr>
          <a:xfrm>
            <a:off x="323528" y="2204864"/>
            <a:ext cx="8820472" cy="4320480"/>
          </a:xfrm>
        </p:spPr>
        <p:txBody>
          <a:bodyPr/>
          <a:lstStyle/>
          <a:p>
            <a:pPr>
              <a:defRPr/>
            </a:pPr>
            <a:r>
              <a:rPr lang="it-IT" b="1" dirty="0" smtClean="0">
                <a:solidFill>
                  <a:schemeClr val="tx1"/>
                </a:solidFill>
                <a:effectLst>
                  <a:outerShdw blurRad="38100" dist="38100" dir="2700000" algn="tl">
                    <a:srgbClr val="000000">
                      <a:alpha val="43137"/>
                    </a:srgbClr>
                  </a:outerShdw>
                </a:effectLst>
              </a:rPr>
              <a:t>6 CRITERI FONDAMENTALI:</a:t>
            </a:r>
          </a:p>
          <a:p>
            <a:pPr>
              <a:defRPr/>
            </a:pPr>
            <a:r>
              <a:rPr lang="it-IT" b="1" dirty="0" smtClean="0">
                <a:solidFill>
                  <a:srgbClr val="003E83"/>
                </a:solidFill>
                <a:effectLst>
                  <a:outerShdw blurRad="38100" dist="38100" dir="2700000" algn="tl">
                    <a:srgbClr val="000000">
                      <a:alpha val="43137"/>
                    </a:srgbClr>
                  </a:outerShdw>
                </a:effectLst>
              </a:rPr>
              <a:t>1° Esperienza docenza per 90 ore negli ultimi 3 anni. </a:t>
            </a:r>
          </a:p>
          <a:p>
            <a:pPr>
              <a:defRPr/>
            </a:pPr>
            <a:r>
              <a:rPr lang="it-IT" b="1" dirty="0" smtClean="0">
                <a:solidFill>
                  <a:srgbClr val="003E83"/>
                </a:solidFill>
                <a:effectLst>
                  <a:outerShdw blurRad="38100" dist="38100" dir="2700000" algn="tl">
                    <a:srgbClr val="000000">
                      <a:alpha val="43137"/>
                    </a:srgbClr>
                  </a:outerShdw>
                </a:effectLst>
              </a:rPr>
              <a:t>2° Laurea oltre a formazione e/o docenza (24 ore min.)</a:t>
            </a:r>
          </a:p>
          <a:p>
            <a:pPr>
              <a:defRPr/>
            </a:pPr>
            <a:r>
              <a:rPr lang="it-IT" b="1" dirty="0" smtClean="0">
                <a:solidFill>
                  <a:srgbClr val="003E83"/>
                </a:solidFill>
                <a:effectLst>
                  <a:outerShdw blurRad="38100" dist="38100" dir="2700000" algn="tl">
                    <a:srgbClr val="000000">
                      <a:alpha val="43137"/>
                    </a:srgbClr>
                  </a:outerShdw>
                </a:effectLst>
              </a:rPr>
              <a:t>3° Attestato di 64 ore oltre esperienza lav. 12 mesi</a:t>
            </a:r>
          </a:p>
          <a:p>
            <a:pPr>
              <a:defRPr/>
            </a:pPr>
            <a:r>
              <a:rPr lang="it-IT" b="1" dirty="0" smtClean="0">
                <a:solidFill>
                  <a:srgbClr val="003E83"/>
                </a:solidFill>
                <a:effectLst>
                  <a:outerShdw blurRad="38100" dist="38100" dir="2700000" algn="tl">
                    <a:srgbClr val="000000">
                      <a:alpha val="43137"/>
                    </a:srgbClr>
                  </a:outerShdw>
                </a:effectLst>
              </a:rPr>
              <a:t>4° Attestato di 40 ore oltre esperienza lav. 18 mesi</a:t>
            </a:r>
          </a:p>
          <a:p>
            <a:pPr>
              <a:defRPr/>
            </a:pPr>
            <a:r>
              <a:rPr lang="it-IT" b="1" dirty="0" smtClean="0">
                <a:solidFill>
                  <a:srgbClr val="003E83"/>
                </a:solidFill>
                <a:effectLst>
                  <a:outerShdw blurRad="38100" dist="38100" dir="2700000" algn="tl">
                    <a:srgbClr val="000000">
                      <a:alpha val="43137"/>
                    </a:srgbClr>
                  </a:outerShdw>
                </a:effectLst>
              </a:rPr>
              <a:t> 5° Esperienza lavorativa 3 anni oltre formazione</a:t>
            </a:r>
          </a:p>
          <a:p>
            <a:pPr>
              <a:defRPr/>
            </a:pPr>
            <a:r>
              <a:rPr lang="it-IT" b="1" dirty="0" smtClean="0">
                <a:solidFill>
                  <a:srgbClr val="003E83"/>
                </a:solidFill>
                <a:effectLst>
                  <a:outerShdw blurRad="38100" dist="38100" dir="2700000" algn="tl">
                    <a:srgbClr val="000000">
                      <a:alpha val="43137"/>
                    </a:srgbClr>
                  </a:outerShdw>
                </a:effectLst>
              </a:rPr>
              <a:t>6°  Attività RSPP di 6 mesi oltre formazione</a:t>
            </a:r>
            <a:endParaRPr lang="it-IT" b="1" dirty="0">
              <a:solidFill>
                <a:srgbClr val="003E83"/>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1"/>
          <p:cNvSpPr>
            <a:spLocks noChangeArrowheads="1"/>
          </p:cNvSpPr>
          <p:nvPr/>
        </p:nvSpPr>
        <p:spPr bwMode="auto">
          <a:xfrm>
            <a:off x="431800" y="332656"/>
            <a:ext cx="8712200" cy="1754326"/>
          </a:xfrm>
          <a:prstGeom prst="rect">
            <a:avLst/>
          </a:prstGeom>
          <a:noFill/>
          <a:ln w="9525">
            <a:noFill/>
            <a:miter lim="800000"/>
            <a:headEnd/>
            <a:tailEnd/>
          </a:ln>
        </p:spPr>
        <p:txBody>
          <a:bodyPr wrap="square">
            <a:spAutoFit/>
          </a:bodyPr>
          <a:lstStyle/>
          <a:p>
            <a:r>
              <a:rPr lang="it-IT" b="1" u="sng" dirty="0"/>
              <a:t>INDIVIDUAZIONE DELLE “AREE TEMATICHE”</a:t>
            </a:r>
          </a:p>
          <a:p>
            <a:endParaRPr lang="it-IT" dirty="0"/>
          </a:p>
          <a:p>
            <a:r>
              <a:rPr lang="it-IT" b="1" dirty="0">
                <a:solidFill>
                  <a:srgbClr val="003E83"/>
                </a:solidFill>
              </a:rPr>
              <a:t>1° Area normativa/giuridica/organizzativa.</a:t>
            </a:r>
            <a:br>
              <a:rPr lang="it-IT" b="1" dirty="0">
                <a:solidFill>
                  <a:srgbClr val="003E83"/>
                </a:solidFill>
              </a:rPr>
            </a:br>
            <a:r>
              <a:rPr lang="it-IT" b="1" dirty="0">
                <a:solidFill>
                  <a:srgbClr val="003E83"/>
                </a:solidFill>
              </a:rPr>
              <a:t>2° Area rischi tecnici/igienico-sanitari. </a:t>
            </a:r>
          </a:p>
          <a:p>
            <a:r>
              <a:rPr lang="it-IT" b="1" dirty="0">
                <a:solidFill>
                  <a:srgbClr val="003E83"/>
                </a:solidFill>
              </a:rPr>
              <a:t>3° Area relazioni/comunicazione.</a:t>
            </a:r>
            <a:r>
              <a:rPr lang="it-IT" dirty="0">
                <a:solidFill>
                  <a:srgbClr val="003E83"/>
                </a:solidFill>
              </a:rPr>
              <a:t/>
            </a:r>
            <a:br>
              <a:rPr lang="it-IT" dirty="0">
                <a:solidFill>
                  <a:srgbClr val="003E83"/>
                </a:solidFill>
              </a:rPr>
            </a:br>
            <a:endParaRPr lang="it-IT" dirty="0">
              <a:solidFill>
                <a:srgbClr val="003E83"/>
              </a:solidFill>
            </a:endParaRPr>
          </a:p>
        </p:txBody>
      </p:sp>
      <p:sp>
        <p:nvSpPr>
          <p:cNvPr id="16387" name="Rettangolo 2"/>
          <p:cNvSpPr>
            <a:spLocks noChangeArrowheads="1"/>
          </p:cNvSpPr>
          <p:nvPr/>
        </p:nvSpPr>
        <p:spPr bwMode="auto">
          <a:xfrm>
            <a:off x="467544" y="1916832"/>
            <a:ext cx="9361487" cy="369888"/>
          </a:xfrm>
          <a:prstGeom prst="rect">
            <a:avLst/>
          </a:prstGeom>
          <a:noFill/>
          <a:ln w="9525">
            <a:noFill/>
            <a:miter lim="800000"/>
            <a:headEnd/>
            <a:tailEnd/>
          </a:ln>
        </p:spPr>
        <p:txBody>
          <a:bodyPr>
            <a:spAutoFit/>
          </a:bodyPr>
          <a:lstStyle/>
          <a:p>
            <a:r>
              <a:rPr lang="it-IT" b="1" u="sng"/>
              <a:t>ENTRATA IN VIGORE E SPECIFICHE DEI CRITERI DI QUALIFICAZIONE</a:t>
            </a:r>
            <a:endParaRPr lang="it-IT"/>
          </a:p>
        </p:txBody>
      </p:sp>
      <p:sp>
        <p:nvSpPr>
          <p:cNvPr id="16388" name="Rettangolo 3"/>
          <p:cNvSpPr>
            <a:spLocks noChangeArrowheads="1"/>
          </p:cNvSpPr>
          <p:nvPr/>
        </p:nvSpPr>
        <p:spPr bwMode="auto">
          <a:xfrm>
            <a:off x="430213" y="2348880"/>
            <a:ext cx="8713787" cy="646112"/>
          </a:xfrm>
          <a:prstGeom prst="rect">
            <a:avLst/>
          </a:prstGeom>
          <a:noFill/>
          <a:ln w="9525">
            <a:noFill/>
            <a:miter lim="800000"/>
            <a:headEnd/>
            <a:tailEnd/>
          </a:ln>
        </p:spPr>
        <p:txBody>
          <a:bodyPr>
            <a:spAutoFit/>
          </a:bodyPr>
          <a:lstStyle/>
          <a:p>
            <a:r>
              <a:rPr lang="it-IT" b="1" dirty="0">
                <a:solidFill>
                  <a:srgbClr val="003E83"/>
                </a:solidFill>
              </a:rPr>
              <a:t>Si considera qualificato il formatore-docente che possa dimostrare di possedere il prerequisito ed uno dei predetti criteri.</a:t>
            </a:r>
          </a:p>
        </p:txBody>
      </p:sp>
      <p:sp>
        <p:nvSpPr>
          <p:cNvPr id="16389" name="Rettangolo 4"/>
          <p:cNvSpPr>
            <a:spLocks noChangeArrowheads="1"/>
          </p:cNvSpPr>
          <p:nvPr/>
        </p:nvSpPr>
        <p:spPr bwMode="auto">
          <a:xfrm>
            <a:off x="430213" y="2996952"/>
            <a:ext cx="8713787" cy="646113"/>
          </a:xfrm>
          <a:prstGeom prst="rect">
            <a:avLst/>
          </a:prstGeom>
          <a:noFill/>
          <a:ln w="9525">
            <a:noFill/>
            <a:miter lim="800000"/>
            <a:headEnd/>
            <a:tailEnd/>
          </a:ln>
        </p:spPr>
        <p:txBody>
          <a:bodyPr>
            <a:spAutoFit/>
          </a:bodyPr>
          <a:lstStyle/>
          <a:p>
            <a:r>
              <a:rPr lang="it-IT" b="1" dirty="0">
                <a:solidFill>
                  <a:srgbClr val="003E83"/>
                </a:solidFill>
              </a:rPr>
              <a:t>La rispondenza ai criteri di qualificazione deve poter essere dimostrata, da parte del formatore-docente, sulla base di idonea documentazione</a:t>
            </a:r>
          </a:p>
        </p:txBody>
      </p:sp>
      <p:sp>
        <p:nvSpPr>
          <p:cNvPr id="16390" name="Rettangolo 5"/>
          <p:cNvSpPr>
            <a:spLocks noChangeArrowheads="1"/>
          </p:cNvSpPr>
          <p:nvPr/>
        </p:nvSpPr>
        <p:spPr bwMode="auto">
          <a:xfrm>
            <a:off x="539552" y="3789040"/>
            <a:ext cx="4572000" cy="646112"/>
          </a:xfrm>
          <a:prstGeom prst="rect">
            <a:avLst/>
          </a:prstGeom>
          <a:noFill/>
          <a:ln w="9525">
            <a:noFill/>
            <a:miter lim="800000"/>
            <a:headEnd/>
            <a:tailEnd/>
          </a:ln>
        </p:spPr>
        <p:txBody>
          <a:bodyPr>
            <a:spAutoFit/>
          </a:bodyPr>
          <a:lstStyle/>
          <a:p>
            <a:r>
              <a:rPr lang="it-IT" b="1" u="sng" dirty="0"/>
              <a:t>AGGIORNAMENTO PROFESSIONALE</a:t>
            </a:r>
            <a:r>
              <a:rPr lang="it-IT" dirty="0"/>
              <a:t/>
            </a:r>
            <a:br>
              <a:rPr lang="it-IT" dirty="0"/>
            </a:br>
            <a:endParaRPr lang="it-IT" dirty="0"/>
          </a:p>
        </p:txBody>
      </p:sp>
      <p:sp>
        <p:nvSpPr>
          <p:cNvPr id="16391" name="Rettangolo 6"/>
          <p:cNvSpPr>
            <a:spLocks noChangeArrowheads="1"/>
          </p:cNvSpPr>
          <p:nvPr/>
        </p:nvSpPr>
        <p:spPr bwMode="auto">
          <a:xfrm>
            <a:off x="452438" y="4221088"/>
            <a:ext cx="8691562" cy="1200150"/>
          </a:xfrm>
          <a:prstGeom prst="rect">
            <a:avLst/>
          </a:prstGeom>
          <a:noFill/>
          <a:ln w="9525">
            <a:noFill/>
            <a:miter lim="800000"/>
            <a:headEnd/>
            <a:tailEnd/>
          </a:ln>
        </p:spPr>
        <p:txBody>
          <a:bodyPr>
            <a:spAutoFit/>
          </a:bodyPr>
          <a:lstStyle/>
          <a:p>
            <a:r>
              <a:rPr lang="it-IT" b="1" dirty="0">
                <a:solidFill>
                  <a:srgbClr val="003E83"/>
                </a:solidFill>
              </a:rPr>
              <a:t>Ai fini dell’aggiornamento professionale, il formatore-docente è tenuto con cadenza triennale alla frequenza, per almeno 24 ore complessive nell’area tematica di competenza, di seminari, convegni specialistici, corsi di aggiornamento, ecc.</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tangolo 1"/>
          <p:cNvSpPr>
            <a:spLocks noChangeArrowheads="1"/>
          </p:cNvSpPr>
          <p:nvPr/>
        </p:nvSpPr>
        <p:spPr bwMode="auto">
          <a:xfrm>
            <a:off x="467544" y="332656"/>
            <a:ext cx="4572000" cy="646112"/>
          </a:xfrm>
          <a:prstGeom prst="rect">
            <a:avLst/>
          </a:prstGeom>
          <a:noFill/>
          <a:ln w="9525">
            <a:noFill/>
            <a:miter lim="800000"/>
            <a:headEnd/>
            <a:tailEnd/>
          </a:ln>
        </p:spPr>
        <p:txBody>
          <a:bodyPr>
            <a:spAutoFit/>
          </a:bodyPr>
          <a:lstStyle/>
          <a:p>
            <a:r>
              <a:rPr lang="it-IT" b="1" u="sng" dirty="0"/>
              <a:t>CLAUSOLA </a:t>
            </a:r>
            <a:r>
              <a:rPr lang="it-IT" b="1" u="sng" dirty="0" err="1"/>
              <a:t>DI</a:t>
            </a:r>
            <a:r>
              <a:rPr lang="it-IT" b="1" u="sng" dirty="0"/>
              <a:t> SALVAGUARDIA</a:t>
            </a:r>
            <a:r>
              <a:rPr lang="it-IT" dirty="0"/>
              <a:t/>
            </a:r>
            <a:br>
              <a:rPr lang="it-IT" dirty="0"/>
            </a:br>
            <a:endParaRPr lang="it-IT" dirty="0"/>
          </a:p>
        </p:txBody>
      </p:sp>
      <p:sp>
        <p:nvSpPr>
          <p:cNvPr id="17411" name="Rettangolo 2"/>
          <p:cNvSpPr>
            <a:spLocks noChangeArrowheads="1"/>
          </p:cNvSpPr>
          <p:nvPr/>
        </p:nvSpPr>
        <p:spPr bwMode="auto">
          <a:xfrm>
            <a:off x="358775" y="836712"/>
            <a:ext cx="8785225" cy="1200150"/>
          </a:xfrm>
          <a:prstGeom prst="rect">
            <a:avLst/>
          </a:prstGeom>
          <a:noFill/>
          <a:ln w="9525">
            <a:noFill/>
            <a:miter lim="800000"/>
            <a:headEnd/>
            <a:tailEnd/>
          </a:ln>
        </p:spPr>
        <p:txBody>
          <a:bodyPr>
            <a:spAutoFit/>
          </a:bodyPr>
          <a:lstStyle/>
          <a:p>
            <a:r>
              <a:rPr lang="it-IT" b="1" dirty="0">
                <a:solidFill>
                  <a:srgbClr val="003E83"/>
                </a:solidFill>
              </a:rPr>
              <a:t>I formatori non in possesso del prerequisito, possono svolgere l’attività di formatore, qualora siano in grado di dimostrare di possedere almeno uno dei criteri previsti dal presente documento. Obbligo dell’aggiornamento triennale.</a:t>
            </a:r>
            <a:br>
              <a:rPr lang="it-IT" b="1" dirty="0">
                <a:solidFill>
                  <a:srgbClr val="003E83"/>
                </a:solidFill>
              </a:rPr>
            </a:br>
            <a:endParaRPr lang="it-IT" b="1" dirty="0">
              <a:solidFill>
                <a:srgbClr val="003E83"/>
              </a:solidFill>
            </a:endParaRPr>
          </a:p>
        </p:txBody>
      </p:sp>
      <p:sp>
        <p:nvSpPr>
          <p:cNvPr id="17412" name="Rettangolo 3"/>
          <p:cNvSpPr>
            <a:spLocks noChangeArrowheads="1"/>
          </p:cNvSpPr>
          <p:nvPr/>
        </p:nvSpPr>
        <p:spPr bwMode="auto">
          <a:xfrm>
            <a:off x="539552" y="1916832"/>
            <a:ext cx="4572000" cy="646112"/>
          </a:xfrm>
          <a:prstGeom prst="rect">
            <a:avLst/>
          </a:prstGeom>
          <a:noFill/>
          <a:ln w="9525">
            <a:noFill/>
            <a:miter lim="800000"/>
            <a:headEnd/>
            <a:tailEnd/>
          </a:ln>
        </p:spPr>
        <p:txBody>
          <a:bodyPr>
            <a:spAutoFit/>
          </a:bodyPr>
          <a:lstStyle/>
          <a:p>
            <a:r>
              <a:rPr lang="it-IT" b="1" u="sng" dirty="0"/>
              <a:t>APPLICAZIONE</a:t>
            </a:r>
            <a:r>
              <a:rPr lang="it-IT" dirty="0"/>
              <a:t/>
            </a:r>
            <a:br>
              <a:rPr lang="it-IT" dirty="0"/>
            </a:br>
            <a:endParaRPr lang="it-IT" dirty="0"/>
          </a:p>
        </p:txBody>
      </p:sp>
      <p:sp>
        <p:nvSpPr>
          <p:cNvPr id="17413" name="Rettangolo 4"/>
          <p:cNvSpPr>
            <a:spLocks noChangeArrowheads="1"/>
          </p:cNvSpPr>
          <p:nvPr/>
        </p:nvSpPr>
        <p:spPr bwMode="auto">
          <a:xfrm>
            <a:off x="358775" y="2348880"/>
            <a:ext cx="8785225" cy="1200150"/>
          </a:xfrm>
          <a:prstGeom prst="rect">
            <a:avLst/>
          </a:prstGeom>
          <a:noFill/>
          <a:ln w="9525">
            <a:noFill/>
            <a:miter lim="800000"/>
            <a:headEnd/>
            <a:tailEnd/>
          </a:ln>
        </p:spPr>
        <p:txBody>
          <a:bodyPr>
            <a:spAutoFit/>
          </a:bodyPr>
          <a:lstStyle/>
          <a:p>
            <a:r>
              <a:rPr lang="it-IT" b="1" dirty="0">
                <a:solidFill>
                  <a:srgbClr val="003E83"/>
                </a:solidFill>
              </a:rPr>
              <a:t>L’entrata in vigore del presente decreto è differita di un termine di dodici mesi, in ragione della circostanza che l'individuazione della figura del formatore deve essere applicata, per la prima volta, da un numero particolarmente elevato anche di piccole e medie imprese.</a:t>
            </a:r>
          </a:p>
        </p:txBody>
      </p:sp>
      <p:sp>
        <p:nvSpPr>
          <p:cNvPr id="17414" name="Rettangolo 7"/>
          <p:cNvSpPr>
            <a:spLocks noChangeArrowheads="1"/>
          </p:cNvSpPr>
          <p:nvPr/>
        </p:nvSpPr>
        <p:spPr bwMode="auto">
          <a:xfrm>
            <a:off x="809625" y="3811588"/>
            <a:ext cx="3313113" cy="862012"/>
          </a:xfrm>
          <a:prstGeom prst="rect">
            <a:avLst/>
          </a:prstGeom>
          <a:noFill/>
          <a:ln w="9525">
            <a:noFill/>
            <a:miter lim="800000"/>
            <a:headEnd/>
            <a:tailEnd/>
          </a:ln>
        </p:spPr>
        <p:txBody>
          <a:bodyPr>
            <a:spAutoFit/>
          </a:bodyPr>
          <a:lstStyle/>
          <a:p>
            <a:r>
              <a:rPr lang="it-IT" sz="3200" b="1" u="sng" dirty="0">
                <a:solidFill>
                  <a:srgbClr val="003E83"/>
                </a:solidFill>
              </a:rPr>
              <a:t>18 MARZO 2013</a:t>
            </a:r>
            <a:r>
              <a:rPr lang="it-IT" b="1" u="sng" dirty="0"/>
              <a:t> </a:t>
            </a:r>
            <a:r>
              <a:rPr lang="it-IT" dirty="0"/>
              <a:t/>
            </a:r>
            <a:br>
              <a:rPr lang="it-IT" dirty="0"/>
            </a:br>
            <a:endParaRPr lang="it-IT" dirty="0"/>
          </a:p>
        </p:txBody>
      </p:sp>
      <p:sp>
        <p:nvSpPr>
          <p:cNvPr id="17415" name="Rettangolo 8"/>
          <p:cNvSpPr>
            <a:spLocks noChangeArrowheads="1"/>
          </p:cNvSpPr>
          <p:nvPr/>
        </p:nvSpPr>
        <p:spPr bwMode="auto">
          <a:xfrm>
            <a:off x="814388" y="5430838"/>
            <a:ext cx="3311525" cy="862012"/>
          </a:xfrm>
          <a:prstGeom prst="rect">
            <a:avLst/>
          </a:prstGeom>
          <a:noFill/>
          <a:ln w="9525">
            <a:noFill/>
            <a:miter lim="800000"/>
            <a:headEnd/>
            <a:tailEnd/>
          </a:ln>
        </p:spPr>
        <p:txBody>
          <a:bodyPr>
            <a:spAutoFit/>
          </a:bodyPr>
          <a:lstStyle/>
          <a:p>
            <a:r>
              <a:rPr lang="it-IT" sz="3200" b="1" u="sng">
                <a:solidFill>
                  <a:srgbClr val="C00000"/>
                </a:solidFill>
              </a:rPr>
              <a:t>18 MARZO 2014</a:t>
            </a:r>
            <a:r>
              <a:rPr lang="it-IT" b="1" u="sng">
                <a:solidFill>
                  <a:srgbClr val="C00000"/>
                </a:solidFill>
              </a:rPr>
              <a:t> </a:t>
            </a:r>
            <a:r>
              <a:rPr lang="it-IT">
                <a:solidFill>
                  <a:srgbClr val="C00000"/>
                </a:solidFill>
              </a:rPr>
              <a:t/>
            </a:r>
            <a:br>
              <a:rPr lang="it-IT">
                <a:solidFill>
                  <a:srgbClr val="C00000"/>
                </a:solidFill>
              </a:rPr>
            </a:br>
            <a:endParaRPr lang="it-IT">
              <a:solidFill>
                <a:srgbClr val="C00000"/>
              </a:solidFill>
            </a:endParaRPr>
          </a:p>
        </p:txBody>
      </p:sp>
      <p:pic>
        <p:nvPicPr>
          <p:cNvPr id="17416" name="Immagine 2"/>
          <p:cNvPicPr>
            <a:picLocks noChangeAspect="1"/>
          </p:cNvPicPr>
          <p:nvPr/>
        </p:nvPicPr>
        <p:blipFill>
          <a:blip r:embed="rId2" cstate="print"/>
          <a:srcRect/>
          <a:stretch>
            <a:fillRect/>
          </a:stretch>
        </p:blipFill>
        <p:spPr bwMode="auto">
          <a:xfrm>
            <a:off x="5652120" y="3717032"/>
            <a:ext cx="1800225" cy="2544762"/>
          </a:xfrm>
          <a:prstGeom prst="rect">
            <a:avLst/>
          </a:prstGeom>
          <a:noFill/>
          <a:ln w="9525">
            <a:noFill/>
            <a:miter lim="800000"/>
            <a:headEnd/>
            <a:tailEnd/>
          </a:ln>
        </p:spPr>
      </p:pic>
      <p:sp>
        <p:nvSpPr>
          <p:cNvPr id="2" name="Freccia in giù 1"/>
          <p:cNvSpPr/>
          <p:nvPr/>
        </p:nvSpPr>
        <p:spPr>
          <a:xfrm>
            <a:off x="2033588" y="4508500"/>
            <a:ext cx="863600" cy="922338"/>
          </a:xfrm>
          <a:prstGeom prst="downArrow">
            <a:avLst/>
          </a:prstGeom>
          <a:solidFill>
            <a:srgbClr val="003E8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7544" y="332656"/>
            <a:ext cx="7772400" cy="2880320"/>
          </a:xfrm>
        </p:spPr>
        <p:txBody>
          <a:bodyPr/>
          <a:lstStyle/>
          <a:p>
            <a:pPr>
              <a:defRPr/>
            </a:pPr>
            <a:r>
              <a:rPr lang="it-IT" dirty="0" smtClean="0"/>
              <a:t>CORSO PER ABILITAZIONE FORMATORI</a:t>
            </a:r>
            <a:br>
              <a:rPr lang="it-IT" dirty="0" smtClean="0"/>
            </a:br>
            <a:r>
              <a:rPr lang="it-IT" dirty="0" smtClean="0"/>
              <a:t>Docenti di aula e Istruttori pratici per</a:t>
            </a:r>
            <a:br>
              <a:rPr lang="it-IT" dirty="0" smtClean="0"/>
            </a:br>
            <a:r>
              <a:rPr lang="it-IT" dirty="0" smtClean="0"/>
              <a:t>attrezzature di lavoro</a:t>
            </a:r>
            <a:br>
              <a:rPr lang="it-IT" dirty="0" smtClean="0"/>
            </a:br>
            <a:r>
              <a:rPr lang="it-IT" sz="1800" dirty="0" smtClean="0"/>
              <a:t>Accordo Stato/Regioni 12 Marzo 2012</a:t>
            </a:r>
            <a:r>
              <a:rPr lang="it-IT" dirty="0" smtClean="0"/>
              <a:t> </a:t>
            </a:r>
            <a:br>
              <a:rPr lang="it-IT" dirty="0" smtClean="0"/>
            </a:br>
            <a:endParaRPr lang="it-IT" dirty="0"/>
          </a:p>
        </p:txBody>
      </p:sp>
      <p:pic>
        <p:nvPicPr>
          <p:cNvPr id="18435" name="Immagine 3"/>
          <p:cNvPicPr>
            <a:picLocks noChangeAspect="1"/>
          </p:cNvPicPr>
          <p:nvPr/>
        </p:nvPicPr>
        <p:blipFill>
          <a:blip r:embed="rId2" cstate="print"/>
          <a:srcRect/>
          <a:stretch>
            <a:fillRect/>
          </a:stretch>
        </p:blipFill>
        <p:spPr bwMode="auto">
          <a:xfrm>
            <a:off x="5940425" y="3276600"/>
            <a:ext cx="2665413" cy="2665413"/>
          </a:xfrm>
          <a:prstGeom prst="rect">
            <a:avLst/>
          </a:prstGeom>
          <a:noFill/>
          <a:ln w="9525">
            <a:noFill/>
            <a:miter lim="800000"/>
            <a:headEnd/>
            <a:tailEnd/>
          </a:ln>
        </p:spPr>
      </p:pic>
      <p:pic>
        <p:nvPicPr>
          <p:cNvPr id="18436" name="Immagine 1"/>
          <p:cNvPicPr>
            <a:picLocks noChangeAspect="1"/>
          </p:cNvPicPr>
          <p:nvPr/>
        </p:nvPicPr>
        <p:blipFill>
          <a:blip r:embed="rId3" cstate="print"/>
          <a:srcRect/>
          <a:stretch>
            <a:fillRect/>
          </a:stretch>
        </p:blipFill>
        <p:spPr bwMode="auto">
          <a:xfrm>
            <a:off x="539750" y="2852738"/>
            <a:ext cx="5400675" cy="3268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testo 2"/>
          <p:cNvSpPr>
            <a:spLocks noGrp="1"/>
          </p:cNvSpPr>
          <p:nvPr>
            <p:ph type="body" idx="1"/>
          </p:nvPr>
        </p:nvSpPr>
        <p:spPr>
          <a:xfrm>
            <a:off x="323528" y="332656"/>
            <a:ext cx="4040187" cy="1223541"/>
          </a:xfrm>
        </p:spPr>
        <p:txBody>
          <a:bodyPr/>
          <a:lstStyle/>
          <a:p>
            <a:r>
              <a:rPr lang="it-IT" dirty="0" smtClean="0">
                <a:solidFill>
                  <a:srgbClr val="003E83"/>
                </a:solidFill>
              </a:rPr>
              <a:t>Abilitazione DOCENTE FORMATORE IN AULA</a:t>
            </a:r>
          </a:p>
        </p:txBody>
      </p:sp>
      <p:sp>
        <p:nvSpPr>
          <p:cNvPr id="4" name="Segnaposto contenuto 3"/>
          <p:cNvSpPr>
            <a:spLocks noGrp="1"/>
          </p:cNvSpPr>
          <p:nvPr>
            <p:ph sz="half" idx="2"/>
          </p:nvPr>
        </p:nvSpPr>
        <p:spPr>
          <a:xfrm>
            <a:off x="395536" y="1484784"/>
            <a:ext cx="4040188" cy="5085184"/>
          </a:xfrm>
        </p:spPr>
        <p:txBody>
          <a:bodyPr/>
          <a:lstStyle/>
          <a:p>
            <a:pPr>
              <a:defRPr/>
            </a:pPr>
            <a:r>
              <a:rPr lang="it-IT" b="1" dirty="0" smtClean="0"/>
              <a:t>Corso di formazione  della durata di 32 ore totali.</a:t>
            </a:r>
          </a:p>
          <a:p>
            <a:pPr>
              <a:defRPr/>
            </a:pPr>
            <a:r>
              <a:rPr lang="it-IT" b="1" dirty="0" smtClean="0"/>
              <a:t>4 moduli teorici da 8 ore</a:t>
            </a:r>
          </a:p>
          <a:p>
            <a:pPr marL="0" indent="0">
              <a:buFont typeface="Arial" charset="0"/>
              <a:buNone/>
              <a:defRPr/>
            </a:pPr>
            <a:r>
              <a:rPr lang="it-IT" b="1" dirty="0"/>
              <a:t> </a:t>
            </a:r>
            <a:r>
              <a:rPr lang="it-IT" b="1" dirty="0" smtClean="0"/>
              <a:t>    Norme giuridiche</a:t>
            </a:r>
          </a:p>
          <a:p>
            <a:pPr marL="0" indent="0">
              <a:buFont typeface="Arial" charset="0"/>
              <a:buNone/>
              <a:defRPr/>
            </a:pPr>
            <a:r>
              <a:rPr lang="it-IT" b="1" dirty="0"/>
              <a:t> </a:t>
            </a:r>
            <a:r>
              <a:rPr lang="it-IT" b="1" dirty="0" smtClean="0"/>
              <a:t>     Tecniche di utilizzo </a:t>
            </a:r>
          </a:p>
          <a:p>
            <a:pPr marL="0" indent="0">
              <a:buFont typeface="Arial" charset="0"/>
              <a:buNone/>
              <a:defRPr/>
            </a:pPr>
            <a:r>
              <a:rPr lang="it-IT" b="1" dirty="0"/>
              <a:t> </a:t>
            </a:r>
            <a:r>
              <a:rPr lang="it-IT" b="1" dirty="0" smtClean="0"/>
              <a:t>     Procedure pratiche</a:t>
            </a:r>
          </a:p>
          <a:p>
            <a:pPr marL="0" indent="0">
              <a:buFont typeface="Arial" charset="0"/>
              <a:buNone/>
              <a:defRPr/>
            </a:pPr>
            <a:r>
              <a:rPr lang="it-IT" b="1" dirty="0"/>
              <a:t> </a:t>
            </a:r>
            <a:r>
              <a:rPr lang="it-IT" b="1" dirty="0" smtClean="0"/>
              <a:t>     Comunicazione</a:t>
            </a:r>
          </a:p>
          <a:p>
            <a:pPr marL="0" indent="0">
              <a:buFont typeface="Arial" charset="0"/>
              <a:buNone/>
              <a:defRPr/>
            </a:pPr>
            <a:r>
              <a:rPr lang="it-IT" b="1" dirty="0"/>
              <a:t> </a:t>
            </a:r>
            <a:r>
              <a:rPr lang="it-IT" b="1" dirty="0" smtClean="0"/>
              <a:t>     Test e verifiche  </a:t>
            </a:r>
          </a:p>
        </p:txBody>
      </p:sp>
      <p:sp>
        <p:nvSpPr>
          <p:cNvPr id="19460" name="Segnaposto testo 4"/>
          <p:cNvSpPr>
            <a:spLocks noGrp="1"/>
          </p:cNvSpPr>
          <p:nvPr>
            <p:ph type="body" sz="quarter" idx="3"/>
          </p:nvPr>
        </p:nvSpPr>
        <p:spPr>
          <a:xfrm>
            <a:off x="4283968" y="476672"/>
            <a:ext cx="4041775" cy="1295549"/>
          </a:xfrm>
        </p:spPr>
        <p:txBody>
          <a:bodyPr/>
          <a:lstStyle/>
          <a:p>
            <a:r>
              <a:rPr lang="it-IT" dirty="0" smtClean="0">
                <a:solidFill>
                  <a:srgbClr val="003E83"/>
                </a:solidFill>
              </a:rPr>
              <a:t>Abilitazione DOCENTE ISTRUTTORE PRATICO</a:t>
            </a:r>
          </a:p>
        </p:txBody>
      </p:sp>
      <p:sp>
        <p:nvSpPr>
          <p:cNvPr id="19461" name="Segnaposto contenuto 5"/>
          <p:cNvSpPr>
            <a:spLocks noGrp="1"/>
          </p:cNvSpPr>
          <p:nvPr>
            <p:ph sz="quarter" idx="4"/>
          </p:nvPr>
        </p:nvSpPr>
        <p:spPr>
          <a:xfrm>
            <a:off x="4355976" y="1844824"/>
            <a:ext cx="4041775" cy="5013176"/>
          </a:xfrm>
        </p:spPr>
        <p:txBody>
          <a:bodyPr/>
          <a:lstStyle/>
          <a:p>
            <a:r>
              <a:rPr lang="it-IT" b="1" dirty="0" smtClean="0"/>
              <a:t>Corso di formazione della durata di 16 ore di teoria oltre moduli pratici per categoria di attrezzature</a:t>
            </a:r>
          </a:p>
          <a:p>
            <a:r>
              <a:rPr lang="it-IT" b="1" dirty="0" smtClean="0"/>
              <a:t>2 moduli teorici da 8 ore</a:t>
            </a:r>
          </a:p>
          <a:p>
            <a:r>
              <a:rPr lang="it-IT" b="1" dirty="0" smtClean="0"/>
              <a:t>Moduli pratici  di 8/16 ore per ogni tipologia di attrezzatura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txBox="1">
            <a:spLocks/>
          </p:cNvSpPr>
          <p:nvPr/>
        </p:nvSpPr>
        <p:spPr>
          <a:xfrm>
            <a:off x="0" y="332656"/>
            <a:ext cx="6768752" cy="1844675"/>
          </a:xfrm>
          <a:prstGeom prst="rect">
            <a:avLst/>
          </a:prstGeom>
        </p:spPr>
        <p:txBody>
          <a:bodyPr/>
          <a:lstStyle>
            <a:lvl1pPr algn="ctr" rtl="0" eaLnBrk="0" fontAlgn="base" hangingPunct="0">
              <a:spcBef>
                <a:spcPct val="0"/>
              </a:spcBef>
              <a:spcAft>
                <a:spcPct val="0"/>
              </a:spcAft>
              <a:defRPr sz="2000" b="1" kern="1200" cap="small">
                <a:solidFill>
                  <a:srgbClr val="0D0D0D"/>
                </a:solidFill>
                <a:latin typeface="+mj-lt"/>
                <a:ea typeface="+mj-ea"/>
                <a:cs typeface="+mj-cs"/>
              </a:defRPr>
            </a:lvl1pPr>
            <a:lvl2pPr algn="ctr" rtl="0" eaLnBrk="0" fontAlgn="base" hangingPunct="0">
              <a:spcBef>
                <a:spcPct val="0"/>
              </a:spcBef>
              <a:spcAft>
                <a:spcPct val="0"/>
              </a:spcAft>
              <a:defRPr sz="2000" b="1">
                <a:solidFill>
                  <a:srgbClr val="0D0D0D"/>
                </a:solidFill>
                <a:latin typeface="Calibri" pitchFamily="34" charset="0"/>
              </a:defRPr>
            </a:lvl2pPr>
            <a:lvl3pPr algn="ctr" rtl="0" eaLnBrk="0" fontAlgn="base" hangingPunct="0">
              <a:spcBef>
                <a:spcPct val="0"/>
              </a:spcBef>
              <a:spcAft>
                <a:spcPct val="0"/>
              </a:spcAft>
              <a:defRPr sz="2000" b="1">
                <a:solidFill>
                  <a:srgbClr val="0D0D0D"/>
                </a:solidFill>
                <a:latin typeface="Calibri" pitchFamily="34" charset="0"/>
              </a:defRPr>
            </a:lvl3pPr>
            <a:lvl4pPr algn="ctr" rtl="0" eaLnBrk="0" fontAlgn="base" hangingPunct="0">
              <a:spcBef>
                <a:spcPct val="0"/>
              </a:spcBef>
              <a:spcAft>
                <a:spcPct val="0"/>
              </a:spcAft>
              <a:defRPr sz="2000" b="1">
                <a:solidFill>
                  <a:srgbClr val="0D0D0D"/>
                </a:solidFill>
                <a:latin typeface="Calibri" pitchFamily="34" charset="0"/>
              </a:defRPr>
            </a:lvl4pPr>
            <a:lvl5pPr algn="ctr" rtl="0" eaLnBrk="0" fontAlgn="base" hangingPunct="0">
              <a:spcBef>
                <a:spcPct val="0"/>
              </a:spcBef>
              <a:spcAft>
                <a:spcPct val="0"/>
              </a:spcAft>
              <a:defRPr sz="2000" b="1">
                <a:solidFill>
                  <a:srgbClr val="0D0D0D"/>
                </a:solidFill>
                <a:latin typeface="Calibri" pitchFamily="34" charset="0"/>
              </a:defRPr>
            </a:lvl5pPr>
            <a:lvl6pPr marL="457200" algn="ctr" rtl="0" fontAlgn="base">
              <a:spcBef>
                <a:spcPct val="0"/>
              </a:spcBef>
              <a:spcAft>
                <a:spcPct val="0"/>
              </a:spcAft>
              <a:defRPr sz="2000" b="1">
                <a:solidFill>
                  <a:srgbClr val="0D0D0D"/>
                </a:solidFill>
                <a:latin typeface="Calibri" pitchFamily="34" charset="0"/>
              </a:defRPr>
            </a:lvl6pPr>
            <a:lvl7pPr marL="914400" algn="ctr" rtl="0" fontAlgn="base">
              <a:spcBef>
                <a:spcPct val="0"/>
              </a:spcBef>
              <a:spcAft>
                <a:spcPct val="0"/>
              </a:spcAft>
              <a:defRPr sz="2000" b="1">
                <a:solidFill>
                  <a:srgbClr val="0D0D0D"/>
                </a:solidFill>
                <a:latin typeface="Calibri" pitchFamily="34" charset="0"/>
              </a:defRPr>
            </a:lvl7pPr>
            <a:lvl8pPr marL="1371600" algn="ctr" rtl="0" fontAlgn="base">
              <a:spcBef>
                <a:spcPct val="0"/>
              </a:spcBef>
              <a:spcAft>
                <a:spcPct val="0"/>
              </a:spcAft>
              <a:defRPr sz="2000" b="1">
                <a:solidFill>
                  <a:srgbClr val="0D0D0D"/>
                </a:solidFill>
                <a:latin typeface="Calibri" pitchFamily="34" charset="0"/>
              </a:defRPr>
            </a:lvl8pPr>
            <a:lvl9pPr marL="1828800" algn="ctr" rtl="0" fontAlgn="base">
              <a:spcBef>
                <a:spcPct val="0"/>
              </a:spcBef>
              <a:spcAft>
                <a:spcPct val="0"/>
              </a:spcAft>
              <a:defRPr sz="2000" b="1">
                <a:solidFill>
                  <a:srgbClr val="0D0D0D"/>
                </a:solidFill>
                <a:latin typeface="Calibri" pitchFamily="34" charset="0"/>
              </a:defRPr>
            </a:lvl9pPr>
          </a:lstStyle>
          <a:p>
            <a:pPr>
              <a:defRPr/>
            </a:pPr>
            <a:r>
              <a:rPr lang="it-IT" sz="3200" dirty="0" smtClean="0">
                <a:solidFill>
                  <a:srgbClr val="003E83"/>
                </a:solidFill>
                <a:effectLst>
                  <a:outerShdw blurRad="38100" dist="38100" dir="2700000" algn="tl">
                    <a:srgbClr val="000000">
                      <a:alpha val="43137"/>
                    </a:srgbClr>
                  </a:outerShdw>
                </a:effectLst>
              </a:rPr>
              <a:t>CORSO DI FORMAZIONE PER DOCENTI FORMATORI  (aula e istruzione pratica)</a:t>
            </a:r>
            <a:endParaRPr lang="it-IT" sz="3200" dirty="0">
              <a:solidFill>
                <a:srgbClr val="003E83"/>
              </a:solidFill>
              <a:effectLst>
                <a:outerShdw blurRad="38100" dist="38100" dir="2700000" algn="tl">
                  <a:srgbClr val="000000">
                    <a:alpha val="43137"/>
                  </a:srgbClr>
                </a:outerShdw>
              </a:effectLst>
            </a:endParaRPr>
          </a:p>
        </p:txBody>
      </p:sp>
      <p:sp>
        <p:nvSpPr>
          <p:cNvPr id="9" name="Segnaposto contenuto 7"/>
          <p:cNvSpPr txBox="1">
            <a:spLocks/>
          </p:cNvSpPr>
          <p:nvPr/>
        </p:nvSpPr>
        <p:spPr>
          <a:xfrm>
            <a:off x="358775" y="1916113"/>
            <a:ext cx="8785225" cy="417671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it-IT" b="1" dirty="0" smtClean="0"/>
              <a:t>Corso di formazione per docenze teoriche e  pratiche della durata di 40 ore minimo</a:t>
            </a:r>
          </a:p>
          <a:p>
            <a:pPr>
              <a:buFontTx/>
              <a:buChar char="-"/>
              <a:defRPr/>
            </a:pPr>
            <a:r>
              <a:rPr lang="it-IT" b="1" dirty="0" smtClean="0"/>
              <a:t>4 moduli teorici da 8 ore </a:t>
            </a:r>
          </a:p>
          <a:p>
            <a:pPr>
              <a:buFontTx/>
              <a:buChar char="-"/>
              <a:defRPr/>
            </a:pPr>
            <a:r>
              <a:rPr lang="it-IT" b="1" dirty="0" smtClean="0"/>
              <a:t>moduli pratici da 8/16 ore per ogni tipologia di attrezzatura</a:t>
            </a:r>
          </a:p>
          <a:p>
            <a:pPr>
              <a:buFontTx/>
              <a:buChar char="-"/>
              <a:defRPr/>
            </a:pPr>
            <a:r>
              <a:rPr lang="it-IT" b="1" dirty="0" smtClean="0"/>
              <a:t>Attestato di abilitazione </a:t>
            </a:r>
          </a:p>
          <a:p>
            <a:pPr marL="0" indent="0">
              <a:buFont typeface="Arial" charset="0"/>
              <a:buNone/>
              <a:defRPr/>
            </a:pPr>
            <a:r>
              <a:rPr lang="it-IT" sz="2800" b="1" dirty="0" smtClean="0"/>
              <a:t>(rilasciato da Ente certificato e/o accreditato)</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0"/>
            <a:ext cx="597666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2060"/>
                </a:solidFill>
              </a:rPr>
              <a:t>ACCORDO Stato/Regioni 2012</a:t>
            </a:r>
            <a:endParaRPr lang="it-IT" dirty="0">
              <a:solidFill>
                <a:srgbClr val="002060"/>
              </a:solidFill>
            </a:endParaRPr>
          </a:p>
        </p:txBody>
      </p:sp>
      <p:sp>
        <p:nvSpPr>
          <p:cNvPr id="3" name="Segnaposto contenuto 2"/>
          <p:cNvSpPr>
            <a:spLocks noGrp="1"/>
          </p:cNvSpPr>
          <p:nvPr>
            <p:ph idx="1"/>
          </p:nvPr>
        </p:nvSpPr>
        <p:spPr>
          <a:xfrm>
            <a:off x="685800" y="1484312"/>
            <a:ext cx="7772400" cy="4392959"/>
          </a:xfrm>
        </p:spPr>
        <p:txBody>
          <a:bodyPr/>
          <a:lstStyle/>
          <a:p>
            <a:pPr>
              <a:buFont typeface="Wingdings" pitchFamily="2" charset="2"/>
              <a:buChar char="Ø"/>
              <a:defRPr/>
            </a:pPr>
            <a:r>
              <a:rPr lang="it-IT" dirty="0" smtClean="0"/>
              <a:t>FORMAZIONE OBBLIGATORIA </a:t>
            </a:r>
          </a:p>
          <a:p>
            <a:pPr indent="-6350" algn="just">
              <a:lnSpc>
                <a:spcPct val="100000"/>
              </a:lnSpc>
              <a:buFont typeface="Wingdings 2" pitchFamily="18" charset="2"/>
              <a:buNone/>
              <a:defRPr/>
            </a:pPr>
            <a:r>
              <a:rPr lang="it-IT" dirty="0" smtClean="0"/>
              <a:t>Corsi finalizzati all’apprendimento delle tecniche di utilizzo e conduzione in condizioni di sicurezza delle ATTREZZATURE di LAVORO.</a:t>
            </a:r>
            <a:endParaRPr lang="it-IT" sz="2000" dirty="0" smtClean="0"/>
          </a:p>
          <a:p>
            <a:pPr>
              <a:buFont typeface="Wingdings" pitchFamily="2" charset="2"/>
              <a:buChar char="Ø"/>
              <a:defRPr/>
            </a:pPr>
            <a:r>
              <a:rPr lang="it-IT" dirty="0" smtClean="0"/>
              <a:t>A CHI SI RIVOLGE:</a:t>
            </a:r>
          </a:p>
          <a:p>
            <a:pPr indent="-6350" algn="just">
              <a:lnSpc>
                <a:spcPct val="100000"/>
              </a:lnSpc>
              <a:buFont typeface="Wingdings 2" pitchFamily="18" charset="2"/>
              <a:buNone/>
              <a:defRPr/>
            </a:pPr>
            <a:r>
              <a:rPr lang="it-IT" dirty="0" smtClean="0"/>
              <a:t>Lavoratori addetti alla conduzione di macchine operative (attrezzature di lavoro), secondo </a:t>
            </a:r>
            <a:r>
              <a:rPr lang="it-IT" dirty="0"/>
              <a:t>Accordo </a:t>
            </a:r>
            <a:r>
              <a:rPr lang="it-IT" dirty="0" smtClean="0"/>
              <a:t>Stato-Regioni ex art.73 del </a:t>
            </a:r>
            <a:r>
              <a:rPr lang="it-IT" dirty="0" err="1"/>
              <a:t>D.Lgs.</a:t>
            </a:r>
            <a:r>
              <a:rPr lang="it-IT" dirty="0"/>
              <a:t> </a:t>
            </a:r>
            <a:r>
              <a:rPr lang="it-IT" dirty="0" smtClean="0"/>
              <a:t>81/08 (approvato il 22.02.12 e pubblicato in G.U.n.60 del 12.03.12). </a:t>
            </a:r>
          </a:p>
          <a:p>
            <a:pPr indent="-6350" algn="just">
              <a:lnSpc>
                <a:spcPct val="100000"/>
              </a:lnSpc>
              <a:buFont typeface="Wingdings 2" pitchFamily="18" charset="2"/>
              <a:buNone/>
              <a:defRPr/>
            </a:pPr>
            <a:r>
              <a:rPr lang="it-IT" dirty="0" smtClean="0"/>
              <a:t>In esecuzione dal 12.03.2013.</a:t>
            </a:r>
          </a:p>
          <a:p>
            <a:endParaRPr lang="it-IT"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5536" y="1"/>
            <a:ext cx="7992888" cy="6858000"/>
          </a:xfrm>
          <a:prstGeom prst="rect">
            <a:avLst/>
          </a:prstGeom>
          <a:noFill/>
          <a:ln w="9525">
            <a:noFill/>
            <a:miter lim="800000"/>
            <a:headEnd/>
            <a:tailEnd/>
          </a:ln>
        </p:spPr>
      </p:pic>
      <p:sp>
        <p:nvSpPr>
          <p:cNvPr id="4" name="Rettangolo 3"/>
          <p:cNvSpPr/>
          <p:nvPr/>
        </p:nvSpPr>
        <p:spPr>
          <a:xfrm>
            <a:off x="8316416" y="0"/>
            <a:ext cx="827584"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0"/>
            <a:ext cx="8676456" cy="3558021"/>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67544" y="3645024"/>
            <a:ext cx="8208911" cy="2623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9552" y="0"/>
            <a:ext cx="7956375" cy="6858000"/>
          </a:xfrm>
          <a:prstGeom prst="rect">
            <a:avLst/>
          </a:prstGeom>
          <a:noFill/>
          <a:ln w="9525">
            <a:noFill/>
            <a:miter lim="800000"/>
            <a:headEnd/>
            <a:tailEnd/>
          </a:ln>
        </p:spPr>
      </p:pic>
      <p:sp>
        <p:nvSpPr>
          <p:cNvPr id="4" name="Rettangolo 3"/>
          <p:cNvSpPr/>
          <p:nvPr/>
        </p:nvSpPr>
        <p:spPr>
          <a:xfrm>
            <a:off x="8388424" y="0"/>
            <a:ext cx="755576"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71800" y="476672"/>
            <a:ext cx="5544616" cy="2232247"/>
          </a:xfrm>
        </p:spPr>
        <p:txBody>
          <a:bodyPr/>
          <a:lstStyle/>
          <a:p>
            <a:pPr lvl="0"/>
            <a:r>
              <a:rPr lang="it-IT" dirty="0" smtClean="0"/>
              <a:t>Verifiche e </a:t>
            </a:r>
            <a:br>
              <a:rPr lang="it-IT" dirty="0" smtClean="0"/>
            </a:br>
            <a:r>
              <a:rPr lang="it-IT" dirty="0" smtClean="0"/>
              <a:t>aggiornamenti del </a:t>
            </a:r>
            <a:r>
              <a:rPr lang="it-IT" dirty="0" err="1" smtClean="0"/>
              <a:t>D.V.R.</a:t>
            </a:r>
            <a:r>
              <a:rPr lang="it-IT" dirty="0" smtClean="0"/>
              <a:t/>
            </a:r>
            <a:br>
              <a:rPr lang="it-IT" dirty="0" smtClean="0"/>
            </a:br>
            <a:r>
              <a:rPr lang="it-IT" sz="2800" dirty="0" smtClean="0">
                <a:ea typeface="ＭＳ Ｐゴシック" pitchFamily="34" charset="-128"/>
              </a:rPr>
              <a:t>Circolare Ministero </a:t>
            </a:r>
            <a:br>
              <a:rPr lang="it-IT" sz="2800" dirty="0" smtClean="0">
                <a:ea typeface="ＭＳ Ｐゴシック" pitchFamily="34" charset="-128"/>
              </a:rPr>
            </a:br>
            <a:r>
              <a:rPr lang="it-IT" sz="2800" dirty="0" smtClean="0">
                <a:ea typeface="ＭＳ Ｐゴシック" pitchFamily="34" charset="-128"/>
              </a:rPr>
              <a:t>n°30  del 24/12/2012</a:t>
            </a:r>
            <a:br>
              <a:rPr lang="it-IT" sz="2800" dirty="0" smtClean="0">
                <a:ea typeface="ＭＳ Ｐゴシック" pitchFamily="34" charset="-128"/>
              </a:rPr>
            </a:br>
            <a:endParaRPr lang="it-IT" sz="2800" dirty="0"/>
          </a:p>
        </p:txBody>
      </p:sp>
      <p:pic>
        <p:nvPicPr>
          <p:cNvPr id="3" name="Immagine 2" descr="DVR_ICO.gif"/>
          <p:cNvPicPr>
            <a:picLocks noChangeAspect="1"/>
          </p:cNvPicPr>
          <p:nvPr/>
        </p:nvPicPr>
        <p:blipFill>
          <a:blip r:embed="rId2" cstate="print"/>
          <a:stretch>
            <a:fillRect/>
          </a:stretch>
        </p:blipFill>
        <p:spPr>
          <a:xfrm>
            <a:off x="323528" y="0"/>
            <a:ext cx="2448272" cy="2686940"/>
          </a:xfrm>
          <a:prstGeom prst="rect">
            <a:avLst/>
          </a:prstGeom>
        </p:spPr>
      </p:pic>
      <p:pic>
        <p:nvPicPr>
          <p:cNvPr id="4" name="Immagine 3" descr="attrezzature speciali.png"/>
          <p:cNvPicPr>
            <a:picLocks noChangeAspect="1"/>
          </p:cNvPicPr>
          <p:nvPr/>
        </p:nvPicPr>
        <p:blipFill>
          <a:blip r:embed="rId3" cstate="print"/>
          <a:stretch>
            <a:fillRect/>
          </a:stretch>
        </p:blipFill>
        <p:spPr>
          <a:xfrm>
            <a:off x="6601484" y="1556792"/>
            <a:ext cx="2542516" cy="2854123"/>
          </a:xfrm>
          <a:prstGeom prst="rect">
            <a:avLst/>
          </a:prstGeom>
        </p:spPr>
      </p:pic>
      <p:sp>
        <p:nvSpPr>
          <p:cNvPr id="5" name="Rettangolo 4"/>
          <p:cNvSpPr/>
          <p:nvPr/>
        </p:nvSpPr>
        <p:spPr>
          <a:xfrm>
            <a:off x="323528" y="2996952"/>
            <a:ext cx="6408712" cy="3240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rPr>
              <a:t>Il RSPP deve valutare attentamente se in azienda esistono attrezzature di questo tipo, se si: definire a quale caso appartengono (3 casi tipo).</a:t>
            </a:r>
          </a:p>
          <a:p>
            <a:pPr algn="ctr"/>
            <a:r>
              <a:rPr lang="it-IT" sz="2400" b="1" dirty="0" smtClean="0">
                <a:solidFill>
                  <a:schemeClr val="tx1"/>
                </a:solidFill>
              </a:rPr>
              <a:t>Fare in modo che tutta la documentazione sia regolare  (CE, libretto e certificazioni del costruttore, verbali verifiche, ecc..).</a:t>
            </a:r>
          </a:p>
          <a:p>
            <a:pPr algn="ctr"/>
            <a:r>
              <a:rPr lang="it-IT" sz="2400" b="1" dirty="0" smtClean="0">
                <a:solidFill>
                  <a:schemeClr val="tx1"/>
                </a:solidFill>
              </a:rPr>
              <a:t>Infine provvedere alla formazione specifica di legge prevista per gli operatori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SCN3460"/>
          <p:cNvPicPr>
            <a:picLocks noChangeAspect="1" noChangeArrowheads="1"/>
          </p:cNvPicPr>
          <p:nvPr/>
        </p:nvPicPr>
        <p:blipFill>
          <a:blip r:embed="rId2" cstate="print"/>
          <a:srcRect/>
          <a:stretch>
            <a:fillRect/>
          </a:stretch>
        </p:blipFill>
        <p:spPr bwMode="auto">
          <a:xfrm>
            <a:off x="539552" y="2324081"/>
            <a:ext cx="3672408" cy="2537321"/>
          </a:xfrm>
          <a:prstGeom prst="rect">
            <a:avLst/>
          </a:prstGeom>
          <a:noFill/>
          <a:ln w="9525">
            <a:solidFill>
              <a:schemeClr val="tx1"/>
            </a:solidFill>
            <a:miter lim="800000"/>
            <a:headEnd/>
            <a:tailEnd/>
          </a:ln>
        </p:spPr>
      </p:pic>
      <p:sp>
        <p:nvSpPr>
          <p:cNvPr id="5" name="Text Box 5"/>
          <p:cNvSpPr txBox="1">
            <a:spLocks noChangeArrowheads="1"/>
          </p:cNvSpPr>
          <p:nvPr/>
        </p:nvSpPr>
        <p:spPr bwMode="auto">
          <a:xfrm>
            <a:off x="251520" y="1158139"/>
            <a:ext cx="9288248" cy="769441"/>
          </a:xfrm>
          <a:prstGeom prst="rect">
            <a:avLst/>
          </a:prstGeom>
          <a:noFill/>
          <a:ln w="9525">
            <a:noFill/>
            <a:miter lim="800000"/>
            <a:headEnd/>
            <a:tailEnd/>
          </a:ln>
        </p:spPr>
        <p:txBody>
          <a:bodyPr wrap="square">
            <a:spAutoFit/>
          </a:bodyPr>
          <a:lstStyle/>
          <a:p>
            <a:pPr>
              <a:spcBef>
                <a:spcPct val="50000"/>
              </a:spcBef>
            </a:pPr>
            <a:r>
              <a:rPr lang="it-IT" sz="4400" b="1" dirty="0">
                <a:solidFill>
                  <a:srgbClr val="000000"/>
                </a:solidFill>
                <a:effectLst>
                  <a:outerShdw blurRad="38100" dist="38100" dir="2700000" algn="tl">
                    <a:srgbClr val="000000">
                      <a:alpha val="43137"/>
                    </a:srgbClr>
                  </a:outerShdw>
                </a:effectLst>
                <a:latin typeface="Arial Black" pitchFamily="34" charset="0"/>
                <a:cs typeface="Times New Roman" pitchFamily="18" charset="0"/>
              </a:rPr>
              <a:t>GRAZIE PER L’ATTENZIONE</a:t>
            </a:r>
          </a:p>
        </p:txBody>
      </p:sp>
      <p:sp>
        <p:nvSpPr>
          <p:cNvPr id="6" name="Text Box 8"/>
          <p:cNvSpPr txBox="1">
            <a:spLocks noChangeArrowheads="1"/>
          </p:cNvSpPr>
          <p:nvPr/>
        </p:nvSpPr>
        <p:spPr bwMode="auto">
          <a:xfrm>
            <a:off x="251520" y="5011341"/>
            <a:ext cx="8820472" cy="2197525"/>
          </a:xfrm>
          <a:prstGeom prst="rect">
            <a:avLst/>
          </a:prstGeom>
          <a:noFill/>
          <a:ln w="9525">
            <a:noFill/>
            <a:miter lim="800000"/>
            <a:headEnd/>
            <a:tailEnd/>
          </a:ln>
        </p:spPr>
        <p:txBody>
          <a:bodyPr wrap="square">
            <a:spAutoFit/>
          </a:bodyPr>
          <a:lstStyle/>
          <a:p>
            <a:pPr algn="r">
              <a:lnSpc>
                <a:spcPct val="95000"/>
              </a:lnSpc>
            </a:pPr>
            <a:r>
              <a:rPr lang="it-IT" sz="2400" b="1" dirty="0">
                <a:solidFill>
                  <a:srgbClr val="000000"/>
                </a:solidFill>
                <a:latin typeface="BankGothic Md BT" pitchFamily="34" charset="0"/>
                <a:cs typeface="Times New Roman" pitchFamily="18" charset="0"/>
              </a:rPr>
              <a:t>ECO Certificazioni S.p.A.</a:t>
            </a:r>
          </a:p>
          <a:p>
            <a:pPr algn="r">
              <a:lnSpc>
                <a:spcPct val="95000"/>
              </a:lnSpc>
            </a:pPr>
            <a:r>
              <a:rPr lang="it-IT" sz="2400" b="1" dirty="0">
                <a:solidFill>
                  <a:srgbClr val="000000"/>
                </a:solidFill>
                <a:latin typeface="BankGothic Md BT" pitchFamily="34" charset="0"/>
                <a:cs typeface="Times New Roman" pitchFamily="18" charset="0"/>
              </a:rPr>
              <a:t>Via </a:t>
            </a:r>
            <a:r>
              <a:rPr lang="it-IT" sz="2400" b="1" dirty="0" err="1">
                <a:solidFill>
                  <a:srgbClr val="000000"/>
                </a:solidFill>
                <a:latin typeface="BankGothic Md BT" pitchFamily="34" charset="0"/>
                <a:cs typeface="Times New Roman" pitchFamily="18" charset="0"/>
              </a:rPr>
              <a:t>Mengolina</a:t>
            </a:r>
            <a:r>
              <a:rPr lang="it-IT" sz="2400" b="1" dirty="0">
                <a:solidFill>
                  <a:srgbClr val="000000"/>
                </a:solidFill>
                <a:latin typeface="BankGothic Md BT" pitchFamily="34" charset="0"/>
                <a:cs typeface="Times New Roman" pitchFamily="18" charset="0"/>
              </a:rPr>
              <a:t>, 33 </a:t>
            </a:r>
            <a:r>
              <a:rPr lang="it-IT" sz="2400" b="1" dirty="0">
                <a:solidFill>
                  <a:srgbClr val="000000"/>
                </a:solidFill>
                <a:latin typeface="BankGothic Md BT" pitchFamily="34" charset="0"/>
                <a:cs typeface="Times New Roman" pitchFamily="18" charset="0"/>
                <a:sym typeface="Symbol" pitchFamily="18" charset="2"/>
              </a:rPr>
              <a:t></a:t>
            </a:r>
            <a:r>
              <a:rPr lang="it-IT" sz="2400" b="1" dirty="0">
                <a:solidFill>
                  <a:srgbClr val="000000"/>
                </a:solidFill>
                <a:latin typeface="BankGothic Md BT" pitchFamily="34" charset="0"/>
                <a:cs typeface="Times New Roman" pitchFamily="18" charset="0"/>
              </a:rPr>
              <a:t> 48018 Faenza (RA) – ITALY</a:t>
            </a:r>
          </a:p>
          <a:p>
            <a:pPr algn="r">
              <a:lnSpc>
                <a:spcPct val="95000"/>
              </a:lnSpc>
            </a:pPr>
            <a:r>
              <a:rPr lang="it-IT" sz="2400" b="1" dirty="0" err="1">
                <a:solidFill>
                  <a:srgbClr val="000000"/>
                </a:solidFill>
                <a:latin typeface="BankGothic Md BT" pitchFamily="34" charset="0"/>
                <a:cs typeface="Times New Roman" pitchFamily="18" charset="0"/>
              </a:rPr>
              <a:t>Tel</a:t>
            </a:r>
            <a:r>
              <a:rPr lang="it-IT" sz="2400" b="1" dirty="0">
                <a:solidFill>
                  <a:srgbClr val="000000"/>
                </a:solidFill>
                <a:latin typeface="BankGothic Md BT" pitchFamily="34" charset="0"/>
                <a:cs typeface="Times New Roman" pitchFamily="18" charset="0"/>
              </a:rPr>
              <a:t> + 39 0546 624911 </a:t>
            </a:r>
            <a:r>
              <a:rPr lang="it-IT" sz="2400" b="1" dirty="0">
                <a:solidFill>
                  <a:srgbClr val="000000"/>
                </a:solidFill>
                <a:latin typeface="BankGothic Md BT" pitchFamily="34" charset="0"/>
                <a:cs typeface="Times New Roman" pitchFamily="18" charset="0"/>
                <a:sym typeface="Symbol" pitchFamily="18" charset="2"/>
              </a:rPr>
              <a:t></a:t>
            </a:r>
            <a:r>
              <a:rPr lang="it-IT" sz="2400" b="1" dirty="0">
                <a:solidFill>
                  <a:srgbClr val="000000"/>
                </a:solidFill>
                <a:latin typeface="BankGothic Md BT" pitchFamily="34" charset="0"/>
                <a:cs typeface="Times New Roman" pitchFamily="18" charset="0"/>
              </a:rPr>
              <a:t> Fax +39 0546 624922</a:t>
            </a:r>
            <a:endParaRPr lang="it-IT" sz="2400" b="1" dirty="0">
              <a:latin typeface="BankGothic Md BT" pitchFamily="34" charset="0"/>
              <a:cs typeface="Times New Roman" pitchFamily="18" charset="0"/>
              <a:hlinkClick r:id=""/>
            </a:endParaRPr>
          </a:p>
          <a:p>
            <a:pPr algn="r">
              <a:lnSpc>
                <a:spcPct val="95000"/>
              </a:lnSpc>
            </a:pPr>
            <a:r>
              <a:rPr lang="it-IT" sz="2400" b="1" dirty="0">
                <a:latin typeface="BankGothic Md BT" pitchFamily="34" charset="0"/>
                <a:cs typeface="Times New Roman" pitchFamily="18" charset="0"/>
                <a:hlinkClick r:id=""/>
              </a:rPr>
              <a:t>www.eco-cert.it</a:t>
            </a:r>
            <a:r>
              <a:rPr lang="it-IT" sz="2400" b="1" dirty="0">
                <a:solidFill>
                  <a:srgbClr val="000000"/>
                </a:solidFill>
                <a:latin typeface="BankGothic Md BT" pitchFamily="34" charset="0"/>
                <a:cs typeface="Times New Roman" pitchFamily="18" charset="0"/>
              </a:rPr>
              <a:t>  </a:t>
            </a:r>
            <a:r>
              <a:rPr lang="it-IT" sz="2400" b="1" dirty="0">
                <a:solidFill>
                  <a:srgbClr val="000000"/>
                </a:solidFill>
                <a:latin typeface="BankGothic Md BT" pitchFamily="34" charset="0"/>
                <a:cs typeface="Times New Roman" pitchFamily="18" charset="0"/>
                <a:sym typeface="Symbol" pitchFamily="18" charset="2"/>
              </a:rPr>
              <a:t></a:t>
            </a:r>
            <a:r>
              <a:rPr lang="it-IT" sz="2400" b="1" dirty="0">
                <a:solidFill>
                  <a:srgbClr val="000000"/>
                </a:solidFill>
                <a:latin typeface="BankGothic Md BT" pitchFamily="34" charset="0"/>
                <a:cs typeface="Times New Roman" pitchFamily="18" charset="0"/>
              </a:rPr>
              <a:t> </a:t>
            </a:r>
            <a:r>
              <a:rPr lang="it-IT" sz="2400" b="1" dirty="0" smtClean="0">
                <a:latin typeface="BankGothic Md BT" pitchFamily="34" charset="0"/>
                <a:cs typeface="Times New Roman" pitchFamily="18" charset="0"/>
                <a:hlinkClick r:id="rId3"/>
              </a:rPr>
              <a:t>info@eco-cert.it</a:t>
            </a:r>
            <a:endParaRPr lang="it-IT" sz="2400" b="1" dirty="0" smtClean="0">
              <a:latin typeface="BankGothic Md BT" pitchFamily="34" charset="0"/>
              <a:cs typeface="Times New Roman" pitchFamily="18" charset="0"/>
            </a:endParaRPr>
          </a:p>
          <a:p>
            <a:pPr algn="r">
              <a:lnSpc>
                <a:spcPct val="95000"/>
              </a:lnSpc>
            </a:pPr>
            <a:r>
              <a:rPr lang="it-IT" sz="2400" b="1" dirty="0" smtClean="0">
                <a:solidFill>
                  <a:srgbClr val="000000"/>
                </a:solidFill>
                <a:latin typeface="BankGothic Md BT" pitchFamily="34" charset="0"/>
                <a:cs typeface="Times New Roman" pitchFamily="18" charset="0"/>
              </a:rPr>
              <a:t> </a:t>
            </a:r>
            <a:endParaRPr lang="it-IT" sz="2400" b="1" dirty="0">
              <a:solidFill>
                <a:srgbClr val="000000"/>
              </a:solidFill>
              <a:latin typeface="BankGothic Md BT" pitchFamily="34" charset="0"/>
              <a:cs typeface="Times New Roman" pitchFamily="18" charset="0"/>
            </a:endParaRPr>
          </a:p>
          <a:p>
            <a:pPr algn="r">
              <a:lnSpc>
                <a:spcPct val="95000"/>
              </a:lnSpc>
            </a:pPr>
            <a:r>
              <a:rPr lang="it-IT" sz="2400" b="1" dirty="0">
                <a:solidFill>
                  <a:srgbClr val="000000"/>
                </a:solidFill>
                <a:latin typeface="BankGothic Md BT" pitchFamily="34" charset="0"/>
                <a:cs typeface="Times New Roman" pitchFamily="18" charset="0"/>
              </a:rPr>
              <a:t> </a:t>
            </a:r>
            <a:endParaRPr lang="it-IT" sz="2400" b="1" dirty="0">
              <a:solidFill>
                <a:srgbClr val="000000"/>
              </a:solidFill>
              <a:latin typeface="Eurostile Extended" pitchFamily="2" charset="0"/>
              <a:cs typeface="Times New Roman" pitchFamily="18" charset="0"/>
            </a:endParaRPr>
          </a:p>
        </p:txBody>
      </p:sp>
      <p:pic>
        <p:nvPicPr>
          <p:cNvPr id="7" name="Immagine 3" descr="Marchio ECO CERTIFICAZIONI ridotto"/>
          <p:cNvPicPr>
            <a:picLocks noChangeAspect="1" noChangeArrowheads="1"/>
          </p:cNvPicPr>
          <p:nvPr/>
        </p:nvPicPr>
        <p:blipFill>
          <a:blip r:embed="rId4" cstate="print"/>
          <a:srcRect/>
          <a:stretch>
            <a:fillRect/>
          </a:stretch>
        </p:blipFill>
        <p:spPr bwMode="auto">
          <a:xfrm>
            <a:off x="4427984" y="2492896"/>
            <a:ext cx="4425244" cy="1948563"/>
          </a:xfrm>
          <a:prstGeom prst="rect">
            <a:avLst/>
          </a:prstGeom>
          <a:noFill/>
          <a:ln w="9525">
            <a:noFill/>
            <a:miter lim="800000"/>
            <a:headEnd/>
            <a:tailEnd/>
          </a:ln>
        </p:spPr>
      </p:pic>
    </p:spTree>
    <p:extLst>
      <p:ext uri="{BB962C8B-B14F-4D97-AF65-F5344CB8AC3E}">
        <p14:creationId xmlns:p14="http://schemas.microsoft.com/office/powerpoint/2010/main" xmlns="" val="310918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contenuto 17"/>
          <p:cNvSpPr>
            <a:spLocks noGrp="1"/>
          </p:cNvSpPr>
          <p:nvPr>
            <p:ph idx="1"/>
          </p:nvPr>
        </p:nvSpPr>
        <p:spPr>
          <a:xfrm>
            <a:off x="666204" y="1742515"/>
            <a:ext cx="7772400" cy="4114800"/>
          </a:xfrm>
        </p:spPr>
        <p:txBody>
          <a:bodyPr/>
          <a:lstStyle/>
          <a:p>
            <a:pPr>
              <a:lnSpc>
                <a:spcPct val="100000"/>
              </a:lnSpc>
            </a:pPr>
            <a:r>
              <a:rPr lang="it-IT" dirty="0" smtClean="0"/>
              <a:t>L’abilitazione durerà</a:t>
            </a:r>
            <a:r>
              <a:rPr lang="it-IT" b="1" dirty="0" smtClean="0"/>
              <a:t> 5 anni</a:t>
            </a:r>
            <a:r>
              <a:rPr lang="it-IT" dirty="0" smtClean="0"/>
              <a:t> e per il rinnovo occorrerà seguire corso di aggiornamento della durata minima di 4 ore</a:t>
            </a:r>
          </a:p>
          <a:p>
            <a:pPr>
              <a:lnSpc>
                <a:spcPct val="100000"/>
              </a:lnSpc>
            </a:pPr>
            <a:r>
              <a:rPr lang="it-IT" dirty="0" smtClean="0"/>
              <a:t>l percorso formativo verrà registrato nel </a:t>
            </a:r>
            <a:r>
              <a:rPr lang="it-IT" b="1" dirty="0" smtClean="0"/>
              <a:t>libretto formativo del cittadino</a:t>
            </a:r>
            <a:r>
              <a:rPr lang="it-IT" dirty="0" smtClean="0"/>
              <a:t>.</a:t>
            </a:r>
            <a:endParaRPr lang="it-IT" dirty="0"/>
          </a:p>
        </p:txBody>
      </p:sp>
      <p:sp>
        <p:nvSpPr>
          <p:cNvPr id="4" name="Segnaposto contenuto 17"/>
          <p:cNvSpPr txBox="1">
            <a:spLocks/>
          </p:cNvSpPr>
          <p:nvPr/>
        </p:nvSpPr>
        <p:spPr bwMode="auto">
          <a:xfrm>
            <a:off x="657076" y="3799915"/>
            <a:ext cx="7772400" cy="1717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140000"/>
              </a:lnSpc>
              <a:spcBef>
                <a:spcPct val="20000"/>
              </a:spcBef>
              <a:spcAft>
                <a:spcPct val="0"/>
              </a:spcAft>
              <a:buClr>
                <a:srgbClr val="404040"/>
              </a:buClr>
              <a:buFont typeface="Wingdings" pitchFamily="2" charset="2"/>
              <a:buChar char="§"/>
              <a:defRPr sz="2400">
                <a:solidFill>
                  <a:schemeClr val="tx1"/>
                </a:solidFill>
                <a:latin typeface="+mn-lt"/>
                <a:ea typeface="+mn-ea"/>
                <a:cs typeface="+mn-cs"/>
              </a:defRPr>
            </a:lvl1pPr>
            <a:lvl2pPr marL="742950" indent="-285750" algn="l" rtl="0" fontAlgn="base">
              <a:lnSpc>
                <a:spcPct val="140000"/>
              </a:lnSpc>
              <a:spcBef>
                <a:spcPct val="20000"/>
              </a:spcBef>
              <a:spcAft>
                <a:spcPct val="0"/>
              </a:spcAft>
              <a:buClr>
                <a:srgbClr val="808080"/>
              </a:buClr>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rgbClr val="C0C0C0"/>
              </a:buClr>
              <a:buFont typeface="Wingdings" pitchFamily="2" charset="2"/>
              <a:buChar char="§"/>
              <a:defRPr>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00000"/>
              </a:lnSpc>
            </a:pPr>
            <a:r>
              <a:rPr lang="it-IT" kern="0" dirty="0" smtClean="0"/>
              <a:t>Perché è obbligatorio</a:t>
            </a:r>
          </a:p>
          <a:p>
            <a:pPr>
              <a:lnSpc>
                <a:spcPct val="100000"/>
              </a:lnSpc>
              <a:spcBef>
                <a:spcPts val="0"/>
              </a:spcBef>
            </a:pPr>
            <a:endParaRPr lang="it-IT" sz="1600" kern="0" dirty="0" smtClean="0"/>
          </a:p>
          <a:p>
            <a:pPr marL="533400" indent="-177800">
              <a:lnSpc>
                <a:spcPct val="100000"/>
              </a:lnSpc>
              <a:spcBef>
                <a:spcPts val="0"/>
              </a:spcBef>
              <a:spcAft>
                <a:spcPts val="600"/>
              </a:spcAft>
              <a:buFont typeface="Arial" pitchFamily="34" charset="0"/>
              <a:buChar char="•"/>
            </a:pPr>
            <a:r>
              <a:rPr lang="it-IT" sz="2000" b="1" kern="0" dirty="0" smtClean="0"/>
              <a:t>Accordo del 22 Febbraio 2012 ,in attuazione dell’articolo 73, comma 5 del </a:t>
            </a:r>
            <a:r>
              <a:rPr lang="it-IT" sz="2000" b="1" kern="0" dirty="0" err="1" smtClean="0"/>
              <a:t>D.Lgs.</a:t>
            </a:r>
            <a:r>
              <a:rPr lang="it-IT" sz="2000" b="1" kern="0" dirty="0" smtClean="0"/>
              <a:t> 81/2008</a:t>
            </a:r>
          </a:p>
          <a:p>
            <a:pPr marL="533400" indent="-177800">
              <a:lnSpc>
                <a:spcPct val="100000"/>
              </a:lnSpc>
              <a:buFont typeface="Arial" pitchFamily="34" charset="0"/>
              <a:buChar char="•"/>
            </a:pPr>
            <a:endParaRPr lang="it-IT" sz="2000" kern="0" dirty="0"/>
          </a:p>
        </p:txBody>
      </p:sp>
      <p:sp>
        <p:nvSpPr>
          <p:cNvPr id="5" name="Titolo 1"/>
          <p:cNvSpPr>
            <a:spLocks noGrp="1"/>
          </p:cNvSpPr>
          <p:nvPr>
            <p:ph type="title"/>
          </p:nvPr>
        </p:nvSpPr>
        <p:spPr>
          <a:xfrm>
            <a:off x="657076" y="404664"/>
            <a:ext cx="6985000" cy="1143000"/>
          </a:xfrm>
        </p:spPr>
        <p:txBody>
          <a:bodyPr/>
          <a:lstStyle/>
          <a:p>
            <a:r>
              <a:rPr lang="it-IT" dirty="0" smtClean="0">
                <a:solidFill>
                  <a:srgbClr val="002060"/>
                </a:solidFill>
              </a:rPr>
              <a:t>ACCORDO Stato/Regioni 2012</a:t>
            </a:r>
            <a:endParaRPr lang="it-IT"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332656"/>
            <a:ext cx="8136259" cy="1143000"/>
          </a:xfrm>
        </p:spPr>
        <p:txBody>
          <a:bodyPr/>
          <a:lstStyle/>
          <a:p>
            <a:r>
              <a:rPr lang="it-IT" dirty="0" smtClean="0"/>
              <a:t>D.Lgs</a:t>
            </a:r>
            <a:r>
              <a:rPr lang="it-IT" dirty="0" err="1" smtClean="0"/>
              <a:t>.81/20</a:t>
            </a:r>
            <a:r>
              <a:rPr lang="it-IT" dirty="0" smtClean="0"/>
              <a:t>08</a:t>
            </a:r>
            <a:br>
              <a:rPr lang="it-IT" dirty="0" smtClean="0"/>
            </a:br>
            <a:r>
              <a:rPr lang="it-IT" dirty="0" smtClean="0"/>
              <a:t> Gli </a:t>
            </a:r>
            <a:r>
              <a:rPr lang="it-IT" dirty="0"/>
              <a:t>organismi paritetici</a:t>
            </a:r>
          </a:p>
        </p:txBody>
      </p:sp>
      <p:sp>
        <p:nvSpPr>
          <p:cNvPr id="3" name="Segnaposto contenuto 2"/>
          <p:cNvSpPr>
            <a:spLocks noGrp="1"/>
          </p:cNvSpPr>
          <p:nvPr>
            <p:ph idx="1"/>
          </p:nvPr>
        </p:nvSpPr>
        <p:spPr>
          <a:xfrm>
            <a:off x="539552" y="1556792"/>
            <a:ext cx="7772400" cy="4968552"/>
          </a:xfrm>
        </p:spPr>
        <p:txBody>
          <a:bodyPr/>
          <a:lstStyle/>
          <a:p>
            <a:r>
              <a:rPr lang="it-IT" altLang="it-IT" b="1" dirty="0"/>
              <a:t>Agli organismi paritetici vengono attribuite le funzioni già previste dall’art. 20 del 626 in merito al ruolo di prima istanza per le controversie sorte sull’applicazione dei diritti di rappresentanza, </a:t>
            </a:r>
            <a:r>
              <a:rPr lang="it-IT" altLang="it-IT" b="1" u="sng" dirty="0">
                <a:effectLst>
                  <a:outerShdw blurRad="38100" dist="38100" dir="2700000" algn="tl">
                    <a:srgbClr val="000000">
                      <a:alpha val="43137"/>
                    </a:srgbClr>
                  </a:outerShdw>
                </a:effectLst>
              </a:rPr>
              <a:t>informazione e </a:t>
            </a:r>
            <a:r>
              <a:rPr lang="it-IT" altLang="it-IT" b="1" u="sng" dirty="0" smtClean="0">
                <a:effectLst>
                  <a:outerShdw blurRad="38100" dist="38100" dir="2700000" algn="tl">
                    <a:srgbClr val="000000">
                      <a:alpha val="43137"/>
                    </a:srgbClr>
                  </a:outerShdw>
                </a:effectLst>
              </a:rPr>
              <a:t>formazione</a:t>
            </a:r>
          </a:p>
          <a:p>
            <a:r>
              <a:rPr lang="it-IT" b="1" dirty="0" smtClean="0"/>
              <a:t>Gli O.P.T. (Organismi paritetici territoriali), sono l’emanazione degli ENTI BILATERALI NAZIONALI</a:t>
            </a:r>
          </a:p>
          <a:p>
            <a:r>
              <a:rPr lang="it-IT" b="1" dirty="0" smtClean="0"/>
              <a:t>Gli </a:t>
            </a:r>
            <a:r>
              <a:rPr lang="it-IT" b="1" dirty="0" err="1" smtClean="0"/>
              <a:t>E.B.</a:t>
            </a:r>
            <a:r>
              <a:rPr lang="it-IT" b="1" dirty="0" smtClean="0"/>
              <a:t>  e/o  “</a:t>
            </a:r>
            <a:r>
              <a:rPr lang="it-IT" b="1" dirty="0" err="1" smtClean="0"/>
              <a:t>Ope</a:t>
            </a:r>
            <a:r>
              <a:rPr lang="it-IT" b="1" dirty="0" smtClean="0"/>
              <a:t> </a:t>
            </a:r>
            <a:r>
              <a:rPr lang="it-IT" b="1" dirty="0" err="1" smtClean="0"/>
              <a:t>Legis</a:t>
            </a:r>
            <a:r>
              <a:rPr lang="it-IT" b="1" dirty="0" smtClean="0"/>
              <a:t>” sono Enti istituzionali composti da rappresentanze datoriali e sindacali.</a:t>
            </a:r>
          </a:p>
          <a:p>
            <a:endParaRPr lang="it-IT" b="1" dirty="0"/>
          </a:p>
        </p:txBody>
      </p:sp>
    </p:spTree>
    <p:extLst>
      <p:ext uri="{BB962C8B-B14F-4D97-AF65-F5344CB8AC3E}">
        <p14:creationId xmlns:p14="http://schemas.microsoft.com/office/powerpoint/2010/main" xmlns="" val="854956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title"/>
          </p:nvPr>
        </p:nvSpPr>
        <p:spPr>
          <a:xfrm>
            <a:off x="467544" y="0"/>
            <a:ext cx="8423275" cy="1512168"/>
          </a:xfrm>
        </p:spPr>
        <p:txBody>
          <a:bodyPr>
            <a:normAutofit fontScale="90000"/>
          </a:bodyPr>
          <a:lstStyle/>
          <a:p>
            <a:pPr eaLnBrk="1" fontAlgn="auto" hangingPunct="1">
              <a:spcAft>
                <a:spcPts val="0"/>
              </a:spcAft>
              <a:defRPr/>
            </a:pPr>
            <a:r>
              <a:rPr sz="2700" b="0" dirty="0">
                <a:solidFill>
                  <a:schemeClr val="hlink"/>
                </a:solidFill>
                <a:latin typeface="Comic Sans MS" pitchFamily="66" charset="0"/>
              </a:rPr>
              <a:t/>
            </a:r>
            <a:br>
              <a:rPr sz="2700" b="0" dirty="0">
                <a:solidFill>
                  <a:schemeClr val="hlink"/>
                </a:solidFill>
                <a:latin typeface="Comic Sans MS" pitchFamily="66" charset="0"/>
              </a:rPr>
            </a:br>
            <a:r>
              <a:rPr sz="4000" dirty="0" err="1"/>
              <a:t>Vincolante</a:t>
            </a:r>
            <a:r>
              <a:rPr sz="4000" dirty="0"/>
              <a:t> la </a:t>
            </a:r>
            <a:r>
              <a:rPr sz="4000" dirty="0" err="1"/>
              <a:t>collaborazione</a:t>
            </a:r>
            <a:r>
              <a:rPr sz="4000" dirty="0"/>
              <a:t> </a:t>
            </a:r>
            <a:r>
              <a:rPr lang="it-IT" sz="4000" dirty="0" smtClean="0"/>
              <a:t/>
            </a:r>
            <a:br>
              <a:rPr lang="it-IT" sz="4000" dirty="0" smtClean="0"/>
            </a:br>
            <a:r>
              <a:rPr sz="4000" dirty="0" smtClean="0"/>
              <a:t>con </a:t>
            </a:r>
            <a:r>
              <a:rPr sz="4000" dirty="0" err="1"/>
              <a:t>gli</a:t>
            </a:r>
            <a:r>
              <a:rPr sz="4000" dirty="0"/>
              <a:t> </a:t>
            </a:r>
            <a:r>
              <a:rPr sz="4000" dirty="0" smtClean="0"/>
              <a:t>O</a:t>
            </a:r>
            <a:r>
              <a:rPr lang="it-IT" sz="4000" dirty="0" smtClean="0"/>
              <a:t>P/EB</a:t>
            </a:r>
            <a:r>
              <a:rPr sz="4000" dirty="0" smtClean="0"/>
              <a:t> per </a:t>
            </a:r>
            <a:r>
              <a:rPr sz="4000" dirty="0"/>
              <a:t>la </a:t>
            </a:r>
            <a:r>
              <a:rPr sz="4000" dirty="0" err="1"/>
              <a:t>formazione</a:t>
            </a:r>
            <a:endParaRPr sz="4000" dirty="0"/>
          </a:p>
        </p:txBody>
      </p:sp>
      <p:sp>
        <p:nvSpPr>
          <p:cNvPr id="46083" name="Rectangle 3"/>
          <p:cNvSpPr>
            <a:spLocks noGrp="1" noChangeArrowheads="1"/>
          </p:cNvSpPr>
          <p:nvPr>
            <p:ph idx="1"/>
          </p:nvPr>
        </p:nvSpPr>
        <p:spPr>
          <a:xfrm>
            <a:off x="899592" y="1844824"/>
            <a:ext cx="6337300" cy="4114800"/>
          </a:xfrm>
        </p:spPr>
        <p:txBody>
          <a:bodyPr/>
          <a:lstStyle/>
          <a:p>
            <a:pPr eaLnBrk="1" hangingPunct="1"/>
            <a:r>
              <a:rPr lang="it-IT" altLang="it-IT" dirty="0" smtClean="0"/>
              <a:t>“La formazione dei lavoratori </a:t>
            </a:r>
            <a:br>
              <a:rPr lang="it-IT" altLang="it-IT" dirty="0" smtClean="0"/>
            </a:br>
            <a:r>
              <a:rPr lang="it-IT" altLang="it-IT" dirty="0" smtClean="0"/>
              <a:t>e quella dei loro rappresentanti deve avvenire  in collaborazione con gli organismi paritetici </a:t>
            </a:r>
            <a:br>
              <a:rPr lang="it-IT" altLang="it-IT" dirty="0" smtClean="0"/>
            </a:br>
            <a:r>
              <a:rPr lang="it-IT" altLang="it-IT" b="1" u="sng" dirty="0" smtClean="0">
                <a:solidFill>
                  <a:srgbClr val="C02500"/>
                </a:solidFill>
              </a:rPr>
              <a:t>ove presenti nel settore </a:t>
            </a:r>
            <a:br>
              <a:rPr lang="it-IT" altLang="it-IT" b="1" u="sng" dirty="0" smtClean="0">
                <a:solidFill>
                  <a:srgbClr val="C02500"/>
                </a:solidFill>
              </a:rPr>
            </a:br>
            <a:r>
              <a:rPr lang="it-IT" altLang="it-IT" b="1" u="sng" dirty="0" smtClean="0">
                <a:solidFill>
                  <a:srgbClr val="C02500"/>
                </a:solidFill>
              </a:rPr>
              <a:t>e nel territorio  in cui si svolge l’attività del datore di lavoro</a:t>
            </a:r>
            <a:r>
              <a:rPr lang="it-IT" altLang="it-IT" b="1" dirty="0" smtClean="0">
                <a:solidFill>
                  <a:srgbClr val="F25204"/>
                </a:solidFill>
              </a:rPr>
              <a:t> </a:t>
            </a:r>
          </a:p>
          <a:p>
            <a:pPr marL="0" indent="0" eaLnBrk="1" hangingPunct="1">
              <a:buNone/>
            </a:pPr>
            <a:r>
              <a:rPr lang="it-IT" altLang="it-IT" dirty="0" smtClean="0"/>
              <a:t>(art.37 comma 12 </a:t>
            </a:r>
            <a:r>
              <a:rPr lang="it-IT" altLang="it-IT" dirty="0" err="1" smtClean="0"/>
              <a:t>D.Lgs.</a:t>
            </a:r>
            <a:r>
              <a:rPr lang="it-IT" altLang="it-IT" dirty="0" smtClean="0"/>
              <a:t> 81/2008)</a:t>
            </a:r>
          </a:p>
        </p:txBody>
      </p:sp>
    </p:spTree>
    <p:extLst>
      <p:ext uri="{BB962C8B-B14F-4D97-AF65-F5344CB8AC3E}">
        <p14:creationId xmlns:p14="http://schemas.microsoft.com/office/powerpoint/2010/main" xmlns="" val="924395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Rectangle 2"/>
          <p:cNvSpPr>
            <a:spLocks noGrp="1" noChangeArrowheads="1"/>
          </p:cNvSpPr>
          <p:nvPr>
            <p:ph type="title"/>
          </p:nvPr>
        </p:nvSpPr>
        <p:spPr>
          <a:xfrm>
            <a:off x="467544" y="188640"/>
            <a:ext cx="8423275" cy="1008112"/>
          </a:xfrm>
        </p:spPr>
        <p:txBody>
          <a:bodyPr/>
          <a:lstStyle/>
          <a:p>
            <a:pPr eaLnBrk="1" fontAlgn="auto" hangingPunct="1">
              <a:spcAft>
                <a:spcPts val="0"/>
              </a:spcAft>
              <a:defRPr/>
            </a:pPr>
            <a:r>
              <a:rPr sz="2800" dirty="0" err="1"/>
              <a:t>Asseverazione</a:t>
            </a:r>
            <a:r>
              <a:rPr sz="2800" dirty="0"/>
              <a:t>: </a:t>
            </a:r>
            <a:r>
              <a:rPr sz="2800" dirty="0" err="1"/>
              <a:t>i</a:t>
            </a:r>
            <a:r>
              <a:rPr sz="2800" dirty="0"/>
              <a:t> </a:t>
            </a:r>
            <a:r>
              <a:rPr sz="2800" dirty="0" err="1"/>
              <a:t>rischi</a:t>
            </a:r>
            <a:r>
              <a:rPr sz="2800" dirty="0"/>
              <a:t> di </a:t>
            </a:r>
            <a:r>
              <a:rPr sz="2800" dirty="0" err="1" smtClean="0"/>
              <a:t>una</a:t>
            </a:r>
            <a:r>
              <a:rPr lang="it-IT" sz="2800" dirty="0" smtClean="0"/>
              <a:t/>
            </a:r>
            <a:br>
              <a:rPr lang="it-IT" sz="2800" dirty="0" smtClean="0"/>
            </a:br>
            <a:r>
              <a:rPr sz="2800" dirty="0" smtClean="0"/>
              <a:t> non </a:t>
            </a:r>
            <a:r>
              <a:rPr sz="2800" dirty="0"/>
              <a:t>ben </a:t>
            </a:r>
            <a:r>
              <a:rPr sz="2800" dirty="0" err="1"/>
              <a:t>compresa</a:t>
            </a:r>
            <a:r>
              <a:rPr sz="2800" dirty="0"/>
              <a:t> </a:t>
            </a:r>
            <a:r>
              <a:rPr sz="2800" dirty="0" err="1"/>
              <a:t>responsabilità</a:t>
            </a:r>
            <a:endParaRPr sz="2800" dirty="0"/>
          </a:p>
        </p:txBody>
      </p:sp>
      <p:sp>
        <p:nvSpPr>
          <p:cNvPr id="45059" name="Rectangle 3"/>
          <p:cNvSpPr>
            <a:spLocks noGrp="1" noChangeArrowheads="1"/>
          </p:cNvSpPr>
          <p:nvPr>
            <p:ph idx="1"/>
          </p:nvPr>
        </p:nvSpPr>
        <p:spPr>
          <a:xfrm>
            <a:off x="683568" y="1412776"/>
            <a:ext cx="7200900" cy="4968875"/>
          </a:xfrm>
        </p:spPr>
        <p:txBody>
          <a:bodyPr/>
          <a:lstStyle/>
          <a:p>
            <a:pPr algn="just" eaLnBrk="1" hangingPunct="1">
              <a:lnSpc>
                <a:spcPct val="80000"/>
              </a:lnSpc>
              <a:buFont typeface="Wingdings" pitchFamily="2" charset="2"/>
              <a:buNone/>
            </a:pPr>
            <a:r>
              <a:rPr lang="it-IT" altLang="it-IT" sz="2200" b="1" dirty="0" smtClean="0"/>
              <a:t>CODICE PENALE</a:t>
            </a:r>
          </a:p>
          <a:p>
            <a:pPr eaLnBrk="1" hangingPunct="1">
              <a:lnSpc>
                <a:spcPct val="80000"/>
              </a:lnSpc>
            </a:pPr>
            <a:r>
              <a:rPr lang="it-IT" altLang="it-IT" sz="1800" b="1" dirty="0" smtClean="0">
                <a:solidFill>
                  <a:srgbClr val="C02500"/>
                </a:solidFill>
              </a:rPr>
              <a:t>Art. 481 Falsità ideologica in certificati commessa da persone esercenti un servizio di pubblica necessità</a:t>
            </a:r>
          </a:p>
          <a:p>
            <a:pPr eaLnBrk="1" hangingPunct="1">
              <a:lnSpc>
                <a:spcPct val="80000"/>
              </a:lnSpc>
            </a:pPr>
            <a:r>
              <a:rPr lang="it-IT" altLang="it-IT" sz="1800" dirty="0" smtClean="0"/>
              <a:t>Chiunque, nell'esercizio di una professione sanitaria o forense o di un altro servizio di pubblica necessità attesta falsamente in un certificato, fatti dei quali l'atto è destinato a provare la verità, è punito con la reclusione fino a un anno o con la multa da lire centomila a un milione.    </a:t>
            </a:r>
            <a:br>
              <a:rPr lang="it-IT" altLang="it-IT" sz="1800" dirty="0" smtClean="0"/>
            </a:br>
            <a:r>
              <a:rPr lang="it-IT" altLang="it-IT" sz="1800" dirty="0" smtClean="0"/>
              <a:t>Tali pene si applicano congiuntamente se il fatto è commesso a scopo di lucro.</a:t>
            </a:r>
          </a:p>
          <a:p>
            <a:pPr eaLnBrk="1" hangingPunct="1">
              <a:lnSpc>
                <a:spcPct val="80000"/>
              </a:lnSpc>
            </a:pPr>
            <a:r>
              <a:rPr lang="it-IT" altLang="it-IT" sz="1800" b="1" dirty="0" smtClean="0">
                <a:solidFill>
                  <a:srgbClr val="C02500"/>
                </a:solidFill>
              </a:rPr>
              <a:t>Art. 359 Persone esercenti un servizio di pubblica necessità </a:t>
            </a:r>
            <a:r>
              <a:rPr lang="it-IT" altLang="it-IT" sz="1800" b="1" dirty="0" smtClean="0">
                <a:solidFill>
                  <a:schemeClr val="folHlink"/>
                </a:solidFill>
              </a:rPr>
              <a:t/>
            </a:r>
            <a:br>
              <a:rPr lang="it-IT" altLang="it-IT" sz="1800" b="1" dirty="0" smtClean="0">
                <a:solidFill>
                  <a:schemeClr val="folHlink"/>
                </a:solidFill>
              </a:rPr>
            </a:br>
            <a:r>
              <a:rPr lang="it-IT" altLang="it-IT" sz="1800" dirty="0" smtClean="0"/>
              <a:t>Agli effetti della legge penale, sono persone che esercitano un servizio di pubblica necessità: </a:t>
            </a:r>
          </a:p>
          <a:p>
            <a:pPr eaLnBrk="1" hangingPunct="1">
              <a:lnSpc>
                <a:spcPct val="80000"/>
              </a:lnSpc>
            </a:pPr>
            <a:r>
              <a:rPr lang="it-IT" altLang="it-IT" sz="1800" dirty="0" smtClean="0"/>
              <a:t>1) i privati che esercitano professioni forensi o sanitarie, o altre professioni il cui esercizio sia per legge vietato senza una speciale abilitazione dello Stato, quando dell'opera di essi il pubblico sia per legge obbligato a valersi</a:t>
            </a:r>
          </a:p>
          <a:p>
            <a:pPr eaLnBrk="1" hangingPunct="1">
              <a:lnSpc>
                <a:spcPct val="80000"/>
              </a:lnSpc>
              <a:buFont typeface="Wingdings" pitchFamily="2" charset="2"/>
              <a:buNone/>
            </a:pPr>
            <a:r>
              <a:rPr lang="it-IT" altLang="it-IT" sz="1800" dirty="0" smtClean="0"/>
              <a:t>	2) i privati che, non esercitando una pubblica funzione, né prestando un pubblico servizio, adempiono un servizio dichiarato di pubblica necessità mediante un atto della pubblica Amministrazione.</a:t>
            </a:r>
          </a:p>
        </p:txBody>
      </p:sp>
    </p:spTree>
    <p:extLst>
      <p:ext uri="{BB962C8B-B14F-4D97-AF65-F5344CB8AC3E}">
        <p14:creationId xmlns:p14="http://schemas.microsoft.com/office/powerpoint/2010/main" xmlns="" val="1705424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476672"/>
            <a:ext cx="6985000" cy="1143000"/>
          </a:xfrm>
        </p:spPr>
        <p:txBody>
          <a:bodyPr/>
          <a:lstStyle/>
          <a:p>
            <a:r>
              <a:rPr lang="it-IT" dirty="0" smtClean="0">
                <a:solidFill>
                  <a:srgbClr val="002060"/>
                </a:solidFill>
              </a:rPr>
              <a:t>Presentazione di un corso tipo</a:t>
            </a:r>
            <a:endParaRPr lang="it-IT" dirty="0">
              <a:solidFill>
                <a:srgbClr val="002060"/>
              </a:solidFill>
            </a:endParaRPr>
          </a:p>
        </p:txBody>
      </p:sp>
      <p:sp>
        <p:nvSpPr>
          <p:cNvPr id="12" name="Connettore 11"/>
          <p:cNvSpPr/>
          <p:nvPr/>
        </p:nvSpPr>
        <p:spPr>
          <a:xfrm>
            <a:off x="5940152" y="2204864"/>
            <a:ext cx="1944216" cy="1296144"/>
          </a:xfrm>
          <a:prstGeom prst="flowChartConnector">
            <a:avLst/>
          </a:prstGeom>
          <a:solidFill>
            <a:srgbClr val="A5002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t-IT" sz="2000" dirty="0" smtClean="0"/>
              <a:t>Prova intermedia </a:t>
            </a:r>
            <a:endParaRPr lang="it-IT" sz="2000" dirty="0"/>
          </a:p>
        </p:txBody>
      </p:sp>
      <p:sp>
        <p:nvSpPr>
          <p:cNvPr id="13" name="Callout con freccia in giù 12"/>
          <p:cNvSpPr/>
          <p:nvPr/>
        </p:nvSpPr>
        <p:spPr>
          <a:xfrm rot="16200000">
            <a:off x="3995937" y="1700808"/>
            <a:ext cx="1152127" cy="2304256"/>
          </a:xfrm>
          <a:prstGeom prst="downArrowCallout">
            <a:avLst>
              <a:gd name="adj1" fmla="val 6223"/>
              <a:gd name="adj2" fmla="val 25000"/>
              <a:gd name="adj3" fmla="val 25000"/>
              <a:gd name="adj4" fmla="val 63752"/>
            </a:avLst>
          </a:prstGeom>
          <a:ln>
            <a:solidFill>
              <a:srgbClr val="A50021"/>
            </a:solidFill>
          </a:ln>
        </p:spPr>
        <p:style>
          <a:lnRef idx="2">
            <a:schemeClr val="accent1"/>
          </a:lnRef>
          <a:fillRef idx="1">
            <a:schemeClr val="lt1"/>
          </a:fillRef>
          <a:effectRef idx="0">
            <a:schemeClr val="accent1"/>
          </a:effectRef>
          <a:fontRef idx="minor">
            <a:schemeClr val="dk1"/>
          </a:fontRef>
        </p:style>
        <p:txBody>
          <a:bodyPr vert="vert" rtlCol="0" anchor="ctr"/>
          <a:lstStyle/>
          <a:p>
            <a:pPr algn="ctr"/>
            <a:r>
              <a:rPr lang="it-IT" sz="2000" dirty="0" smtClean="0"/>
              <a:t>Modulo </a:t>
            </a:r>
          </a:p>
          <a:p>
            <a:pPr algn="ctr"/>
            <a:r>
              <a:rPr lang="it-IT" sz="2000" dirty="0" smtClean="0"/>
              <a:t>Tecnico</a:t>
            </a:r>
            <a:endParaRPr lang="it-IT" sz="2000" dirty="0"/>
          </a:p>
        </p:txBody>
      </p:sp>
      <p:sp>
        <p:nvSpPr>
          <p:cNvPr id="14" name="Freccia a destra 13"/>
          <p:cNvSpPr/>
          <p:nvPr/>
        </p:nvSpPr>
        <p:spPr>
          <a:xfrm rot="5400000">
            <a:off x="6480212" y="3825044"/>
            <a:ext cx="936104" cy="432048"/>
          </a:xfrm>
          <a:prstGeom prst="rightArrow">
            <a:avLst>
              <a:gd name="adj1" fmla="val 18645"/>
              <a:gd name="adj2" fmla="val 46081"/>
            </a:avLst>
          </a:prstGeom>
          <a:ln>
            <a:solidFill>
              <a:srgbClr val="A5002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15" name="Callout con freccia in giù 14"/>
          <p:cNvSpPr/>
          <p:nvPr/>
        </p:nvSpPr>
        <p:spPr>
          <a:xfrm rot="5400000">
            <a:off x="6300192" y="3861048"/>
            <a:ext cx="1152128" cy="2592288"/>
          </a:xfrm>
          <a:prstGeom prst="downArrowCallout">
            <a:avLst>
              <a:gd name="adj1" fmla="val 6223"/>
              <a:gd name="adj2" fmla="val 25000"/>
              <a:gd name="adj3" fmla="val 25000"/>
              <a:gd name="adj4" fmla="val 63752"/>
            </a:avLst>
          </a:prstGeom>
          <a:ln>
            <a:solidFill>
              <a:srgbClr val="A50021"/>
            </a:solidFill>
          </a:ln>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it-IT" sz="2000" dirty="0" smtClean="0"/>
              <a:t>Modulo </a:t>
            </a:r>
          </a:p>
          <a:p>
            <a:pPr algn="ctr"/>
            <a:r>
              <a:rPr lang="it-IT" sz="2000" dirty="0" smtClean="0"/>
              <a:t>Pratico</a:t>
            </a:r>
            <a:endParaRPr lang="it-IT" sz="2000" dirty="0"/>
          </a:p>
        </p:txBody>
      </p:sp>
      <p:sp>
        <p:nvSpPr>
          <p:cNvPr id="16" name="Connettore 15"/>
          <p:cNvSpPr/>
          <p:nvPr/>
        </p:nvSpPr>
        <p:spPr>
          <a:xfrm>
            <a:off x="3563888" y="4509120"/>
            <a:ext cx="1944216" cy="1296144"/>
          </a:xfrm>
          <a:prstGeom prst="flowChartConnector">
            <a:avLst/>
          </a:prstGeom>
          <a:solidFill>
            <a:srgbClr val="A5002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it-IT" sz="2000" dirty="0" smtClean="0"/>
              <a:t>Prova finale</a:t>
            </a:r>
            <a:endParaRPr lang="it-IT" sz="2000" dirty="0"/>
          </a:p>
        </p:txBody>
      </p:sp>
      <p:sp>
        <p:nvSpPr>
          <p:cNvPr id="23" name="Callout con freccia in giù 22"/>
          <p:cNvSpPr/>
          <p:nvPr/>
        </p:nvSpPr>
        <p:spPr>
          <a:xfrm rot="16200000">
            <a:off x="1403648" y="1700808"/>
            <a:ext cx="1152128" cy="2304256"/>
          </a:xfrm>
          <a:prstGeom prst="downArrowCallout">
            <a:avLst>
              <a:gd name="adj1" fmla="val 6223"/>
              <a:gd name="adj2" fmla="val 25000"/>
              <a:gd name="adj3" fmla="val 25000"/>
              <a:gd name="adj4" fmla="val 63752"/>
            </a:avLst>
          </a:prstGeom>
          <a:ln>
            <a:solidFill>
              <a:srgbClr val="A50021"/>
            </a:solidFill>
          </a:ln>
        </p:spPr>
        <p:style>
          <a:lnRef idx="2">
            <a:schemeClr val="accent1"/>
          </a:lnRef>
          <a:fillRef idx="1">
            <a:schemeClr val="lt1"/>
          </a:fillRef>
          <a:effectRef idx="0">
            <a:schemeClr val="accent1"/>
          </a:effectRef>
          <a:fontRef idx="minor">
            <a:schemeClr val="dk1"/>
          </a:fontRef>
        </p:style>
        <p:txBody>
          <a:bodyPr vert="vert" rtlCol="0" anchor="ctr"/>
          <a:lstStyle/>
          <a:p>
            <a:pPr algn="ctr"/>
            <a:r>
              <a:rPr lang="it-IT" sz="2000" dirty="0" smtClean="0"/>
              <a:t>Modulo </a:t>
            </a:r>
          </a:p>
          <a:p>
            <a:pPr algn="ctr"/>
            <a:r>
              <a:rPr lang="it-IT" sz="2000" dirty="0" smtClean="0"/>
              <a:t>Giuridico</a:t>
            </a:r>
            <a:endParaRPr lang="it-IT" sz="2000" dirty="0"/>
          </a:p>
        </p:txBody>
      </p:sp>
      <p:sp>
        <p:nvSpPr>
          <p:cNvPr id="27" name="Freccia a inversione 26"/>
          <p:cNvSpPr/>
          <p:nvPr/>
        </p:nvSpPr>
        <p:spPr>
          <a:xfrm flipH="1">
            <a:off x="1403648" y="1700808"/>
            <a:ext cx="5544616" cy="504056"/>
          </a:xfrm>
          <a:prstGeom prst="uturnArrow">
            <a:avLst>
              <a:gd name="adj1" fmla="val 18386"/>
              <a:gd name="adj2" fmla="val 25000"/>
              <a:gd name="adj3" fmla="val 26323"/>
              <a:gd name="adj4" fmla="val 925"/>
              <a:gd name="adj5" fmla="val 100000"/>
            </a:avLst>
          </a:prstGeom>
          <a:ln>
            <a:solidFill>
              <a:srgbClr val="A5002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solidFill>
                <a:schemeClr val="tx1"/>
              </a:solidFill>
            </a:endParaRPr>
          </a:p>
        </p:txBody>
      </p:sp>
      <p:sp>
        <p:nvSpPr>
          <p:cNvPr id="28" name="Freccia a inversione 27"/>
          <p:cNvSpPr/>
          <p:nvPr/>
        </p:nvSpPr>
        <p:spPr>
          <a:xfrm flipV="1">
            <a:off x="4499992" y="5877272"/>
            <a:ext cx="2520280" cy="432048"/>
          </a:xfrm>
          <a:prstGeom prst="uturnArrow">
            <a:avLst>
              <a:gd name="adj1" fmla="val 18386"/>
              <a:gd name="adj2" fmla="val 25000"/>
              <a:gd name="adj3" fmla="val 35582"/>
              <a:gd name="adj4" fmla="val 6697"/>
              <a:gd name="adj5" fmla="val 100000"/>
            </a:avLst>
          </a:prstGeom>
          <a:ln>
            <a:solidFill>
              <a:srgbClr val="A5002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solidFill>
                <a:schemeClr val="tx1"/>
              </a:solidFill>
            </a:endParaRPr>
          </a:p>
        </p:txBody>
      </p:sp>
      <p:sp>
        <p:nvSpPr>
          <p:cNvPr id="32" name="Rettangolo 31"/>
          <p:cNvSpPr/>
          <p:nvPr/>
        </p:nvSpPr>
        <p:spPr>
          <a:xfrm>
            <a:off x="827584" y="4653136"/>
            <a:ext cx="1512168" cy="1152128"/>
          </a:xfrm>
          <a:prstGeom prst="rect">
            <a:avLst/>
          </a:prstGeom>
          <a:ln>
            <a:solidFill>
              <a:srgbClr val="A5002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t-IT" dirty="0" smtClean="0"/>
              <a:t>Attestato di Abilitazione</a:t>
            </a:r>
            <a:endParaRPr lang="it-IT" dirty="0"/>
          </a:p>
        </p:txBody>
      </p:sp>
      <p:sp>
        <p:nvSpPr>
          <p:cNvPr id="33" name="CasellaDiTesto 32"/>
          <p:cNvSpPr txBox="1"/>
          <p:nvPr/>
        </p:nvSpPr>
        <p:spPr>
          <a:xfrm>
            <a:off x="7164288" y="3789040"/>
            <a:ext cx="1656184" cy="369332"/>
          </a:xfrm>
          <a:prstGeom prst="rect">
            <a:avLst/>
          </a:prstGeom>
          <a:noFill/>
        </p:spPr>
        <p:txBody>
          <a:bodyPr wrap="square" rtlCol="0">
            <a:spAutoFit/>
          </a:bodyPr>
          <a:lstStyle/>
          <a:p>
            <a:pPr algn="r"/>
            <a:r>
              <a:rPr lang="it-IT" dirty="0" smtClean="0"/>
              <a:t>Superamento</a:t>
            </a:r>
            <a:endParaRPr lang="it-IT" dirty="0"/>
          </a:p>
        </p:txBody>
      </p:sp>
      <p:sp>
        <p:nvSpPr>
          <p:cNvPr id="35" name="CasellaDiTesto 34"/>
          <p:cNvSpPr txBox="1"/>
          <p:nvPr/>
        </p:nvSpPr>
        <p:spPr>
          <a:xfrm>
            <a:off x="2267744" y="5877272"/>
            <a:ext cx="1656184" cy="369332"/>
          </a:xfrm>
          <a:prstGeom prst="rect">
            <a:avLst/>
          </a:prstGeom>
          <a:noFill/>
        </p:spPr>
        <p:txBody>
          <a:bodyPr wrap="square" rtlCol="0">
            <a:spAutoFit/>
          </a:bodyPr>
          <a:lstStyle/>
          <a:p>
            <a:pPr algn="r"/>
            <a:r>
              <a:rPr lang="it-IT" dirty="0" smtClean="0"/>
              <a:t>Superamento</a:t>
            </a:r>
            <a:endParaRPr lang="it-IT" dirty="0"/>
          </a:p>
        </p:txBody>
      </p:sp>
      <p:sp>
        <p:nvSpPr>
          <p:cNvPr id="36" name="Freccia a destra 35"/>
          <p:cNvSpPr/>
          <p:nvPr/>
        </p:nvSpPr>
        <p:spPr>
          <a:xfrm rot="10800000">
            <a:off x="2483769" y="4941168"/>
            <a:ext cx="936104" cy="432048"/>
          </a:xfrm>
          <a:prstGeom prst="rightArrow">
            <a:avLst>
              <a:gd name="adj1" fmla="val 18645"/>
              <a:gd name="adj2" fmla="val 46081"/>
            </a:avLst>
          </a:prstGeom>
          <a:ln>
            <a:solidFill>
              <a:srgbClr val="A5002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Personalizza struttura">
  <a:themeElements>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ersonalizza struttura">
  <a:themeElements>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ersonalizza struttura">
  <a:themeElements>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ersonalizza strutt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ersonalizza strutt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ersonalizza strutt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ersonalizza strutt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ersonalizza strutt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ersonalizza strutt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ersonalizza strutt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ersonalizza strutt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ersonalizza strutt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ersonalizza strutt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ersonalizza strutt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ersonalizza strutt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ersonalizza strutt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eco altre pagine</Template>
  <TotalTime>1515</TotalTime>
  <Words>3511</Words>
  <Application>Microsoft Office PowerPoint</Application>
  <PresentationFormat>Presentazione su schermo (4:3)</PresentationFormat>
  <Paragraphs>623</Paragraphs>
  <Slides>44</Slides>
  <Notes>12</Notes>
  <HiddenSlides>0</HiddenSlides>
  <MMClips>0</MMClips>
  <ScaleCrop>false</ScaleCrop>
  <HeadingPairs>
    <vt:vector size="4" baseType="variant">
      <vt:variant>
        <vt:lpstr>Tema</vt:lpstr>
      </vt:variant>
      <vt:variant>
        <vt:i4>3</vt:i4>
      </vt:variant>
      <vt:variant>
        <vt:lpstr>Titoli diapositive</vt:lpstr>
      </vt:variant>
      <vt:variant>
        <vt:i4>44</vt:i4>
      </vt:variant>
    </vt:vector>
  </HeadingPairs>
  <TitlesOfParts>
    <vt:vector size="47" baseType="lpstr">
      <vt:lpstr>Personalizza struttura</vt:lpstr>
      <vt:lpstr>1_Personalizza struttura</vt:lpstr>
      <vt:lpstr>2_Personalizza struttura</vt:lpstr>
      <vt:lpstr>«LEGISLAZIONE  VIGENTE PER LE  ATTREZZATURE DI LAVORO E  LORO RELATIVI ACCESSORI » Corso  del 25 Settembre 2014  Centro Graziosi di Carpi (MO)</vt:lpstr>
      <vt:lpstr>Diapositiva 2</vt:lpstr>
      <vt:lpstr>Diapositiva 3</vt:lpstr>
      <vt:lpstr>ACCORDO Stato/Regioni 2012</vt:lpstr>
      <vt:lpstr>ACCORDO Stato/Regioni 2012</vt:lpstr>
      <vt:lpstr>D.Lgs.81/2008  Gli organismi paritetici</vt:lpstr>
      <vt:lpstr> Vincolante la collaborazione  con gli OP/EB per la formazione</vt:lpstr>
      <vt:lpstr>Asseverazione: i rischi di una  non ben compresa responsabilità</vt:lpstr>
      <vt:lpstr>Presentazione di un corso tipo</vt:lpstr>
      <vt:lpstr>Attrezzature Coinvolte  Tipologia corsi</vt:lpstr>
      <vt:lpstr>Chi può effettuare formazione</vt:lpstr>
      <vt:lpstr>Requisiti</vt:lpstr>
      <vt:lpstr>Requisiti</vt:lpstr>
      <vt:lpstr>Tipologie di Macchine/Attrezzature</vt:lpstr>
      <vt:lpstr>Diapositiva 15</vt:lpstr>
      <vt:lpstr>Tipologie di Macchine/Attrezzature</vt:lpstr>
      <vt:lpstr>Attestati e/o Patentino</vt:lpstr>
      <vt:lpstr>CARRELLI   SEMOVENTI</vt:lpstr>
      <vt:lpstr>Definizioni</vt:lpstr>
      <vt:lpstr>Carrelli Semoventi speciali</vt:lpstr>
      <vt:lpstr>Definizioni</vt:lpstr>
      <vt:lpstr>Definizioni</vt:lpstr>
      <vt:lpstr>Carrelli industriali manuali No formazione ASR 2012 (Si 81/08)</vt:lpstr>
      <vt:lpstr>Carrelli industriali Si formazione ASR 2012 (e 81/08)</vt:lpstr>
      <vt:lpstr>Diapositiva 25</vt:lpstr>
      <vt:lpstr>Diapositiva 26</vt:lpstr>
      <vt:lpstr>Diapositiva 27</vt:lpstr>
      <vt:lpstr>Accessori speciali carrelli industriali Circolare Ministero n°30 del 24/12/2012</vt:lpstr>
      <vt:lpstr>Diapositiva 29</vt:lpstr>
      <vt:lpstr>Diapositiva 30</vt:lpstr>
      <vt:lpstr>Nuovo Decreto Interministeriale «Criteri di qualificazione della figura del formatore in materia di salute e  sicurezza sul lavoro» 6 Marzo 2013.  D.I. n° 65 del 6/3/2013        G.U. 18/03/2013</vt:lpstr>
      <vt:lpstr>Diapositiva 32</vt:lpstr>
      <vt:lpstr>PREREQUISITO: DIPLOMA DI SCUOLA SECONDARIA DI SECONDO GRADO</vt:lpstr>
      <vt:lpstr>Diapositiva 34</vt:lpstr>
      <vt:lpstr>Diapositiva 35</vt:lpstr>
      <vt:lpstr>CORSO PER ABILITAZIONE FORMATORI Docenti di aula e Istruttori pratici per attrezzature di lavoro Accordo Stato/Regioni 12 Marzo 2012  </vt:lpstr>
      <vt:lpstr>Diapositiva 37</vt:lpstr>
      <vt:lpstr>Diapositiva 38</vt:lpstr>
      <vt:lpstr>Diapositiva 39</vt:lpstr>
      <vt:lpstr>Diapositiva 40</vt:lpstr>
      <vt:lpstr>Diapositiva 41</vt:lpstr>
      <vt:lpstr>Diapositiva 42</vt:lpstr>
      <vt:lpstr>Verifiche e  aggiornamenti del D.V.R. Circolare Ministero  n°30  del 24/12/2012 </vt:lpstr>
      <vt:lpstr>Diapositiva 44</vt:lpstr>
    </vt:vector>
  </TitlesOfParts>
  <Company>farina srl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CARRELLI ELEVATORI PRINCIPI DI FISICA - UNITÀ DI MISURA</dc:title>
  <dc:creator>farina srl</dc:creator>
  <cp:lastModifiedBy>Monica</cp:lastModifiedBy>
  <cp:revision>197</cp:revision>
  <dcterms:created xsi:type="dcterms:W3CDTF">2010-11-09T09:08:02Z</dcterms:created>
  <dcterms:modified xsi:type="dcterms:W3CDTF">2014-09-04T12:33:42Z</dcterms:modified>
</cp:coreProperties>
</file>